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6" r:id="rId4"/>
    <p:sldId id="258" r:id="rId5"/>
    <p:sldId id="260" r:id="rId6"/>
    <p:sldId id="265" r:id="rId7"/>
    <p:sldId id="279" r:id="rId8"/>
    <p:sldId id="266" r:id="rId9"/>
    <p:sldId id="267" r:id="rId10"/>
    <p:sldId id="281" r:id="rId11"/>
    <p:sldId id="268" r:id="rId12"/>
    <p:sldId id="269" r:id="rId13"/>
    <p:sldId id="271" r:id="rId14"/>
    <p:sldId id="272" r:id="rId15"/>
    <p:sldId id="273" r:id="rId16"/>
    <p:sldId id="275"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7" autoAdjust="0"/>
    <p:restoredTop sz="94660"/>
  </p:normalViewPr>
  <p:slideViewPr>
    <p:cSldViewPr>
      <p:cViewPr varScale="1">
        <p:scale>
          <a:sx n="66" d="100"/>
          <a:sy n="66" d="100"/>
        </p:scale>
        <p:origin x="-124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21.11.2015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21.11.2015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21.11.2015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21.11.2015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21.11.2015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21.11.2015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21.11.2015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21.11.2015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21.11.2015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21.11.2015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21.11.2015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21.11.2015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2.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3.jpeg"/><Relationship Id="rId5" Type="http://schemas.microsoft.com/office/2007/relationships/hdphoto" Target="../media/hdphoto1.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монитор\fon-prezentacii.jpg"/>
          <p:cNvPicPr>
            <a:picLocks noChangeAspect="1" noChangeArrowheads="1"/>
          </p:cNvPicPr>
          <p:nvPr/>
        </p:nvPicPr>
        <p:blipFill>
          <a:blip r:embed="rId2" cstate="print"/>
          <a:srcRect r="16667"/>
          <a:stretch>
            <a:fillRect/>
          </a:stretch>
        </p:blipFill>
        <p:spPr bwMode="auto">
          <a:xfrm>
            <a:off x="0" y="0"/>
            <a:ext cx="9144000" cy="6858000"/>
          </a:xfrm>
          <a:prstGeom prst="rect">
            <a:avLst/>
          </a:prstGeom>
          <a:noFill/>
        </p:spPr>
      </p:pic>
      <p:pic>
        <p:nvPicPr>
          <p:cNvPr id="10" name="Picture 3" descr="D:\с рабочего\ФАССАД\DSC07645.JPG"/>
          <p:cNvPicPr>
            <a:picLocks noChangeAspect="1" noChangeArrowheads="1"/>
          </p:cNvPicPr>
          <p:nvPr/>
        </p:nvPicPr>
        <p:blipFill>
          <a:blip r:embed="rId3" cstate="print"/>
          <a:srcRect t="25003" b="12058"/>
          <a:stretch>
            <a:fillRect/>
          </a:stretch>
        </p:blipFill>
        <p:spPr bwMode="auto">
          <a:xfrm>
            <a:off x="1835696" y="3068960"/>
            <a:ext cx="5400600" cy="22682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Заголовок 1"/>
          <p:cNvSpPr txBox="1">
            <a:spLocks/>
          </p:cNvSpPr>
          <p:nvPr/>
        </p:nvSpPr>
        <p:spPr>
          <a:xfrm>
            <a:off x="179512" y="620688"/>
            <a:ext cx="8781206" cy="312377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smtClean="0">
                <a:solidFill>
                  <a:srgbClr val="C00000"/>
                </a:solidFill>
                <a:effectLst>
                  <a:outerShdw blurRad="38100" dist="38100" dir="2700000" algn="tl">
                    <a:srgbClr val="000000">
                      <a:alpha val="43137"/>
                    </a:srgbClr>
                  </a:outerShdw>
                </a:effectLst>
                <a:latin typeface="Impact" pitchFamily="34" charset="0"/>
                <a:ea typeface="+mj-ea"/>
                <a:cs typeface="+mj-cs"/>
              </a:rPr>
              <a:t>Karaganda Economic University of </a:t>
            </a:r>
            <a:r>
              <a:rPr lang="en-US" sz="4000" dirty="0" err="1">
                <a:solidFill>
                  <a:srgbClr val="C00000"/>
                </a:solidFill>
                <a:effectLst>
                  <a:outerShdw blurRad="38100" dist="38100" dir="2700000" algn="tl">
                    <a:srgbClr val="000000">
                      <a:alpha val="43137"/>
                    </a:srgbClr>
                  </a:outerShdw>
                </a:effectLst>
                <a:latin typeface="Impact" pitchFamily="34" charset="0"/>
                <a:ea typeface="+mj-ea"/>
                <a:cs typeface="+mj-cs"/>
              </a:rPr>
              <a:t>K</a:t>
            </a:r>
            <a:r>
              <a:rPr lang="en-US" sz="4000" dirty="0" err="1" smtClean="0">
                <a:solidFill>
                  <a:srgbClr val="C00000"/>
                </a:solidFill>
                <a:effectLst>
                  <a:outerShdw blurRad="38100" dist="38100" dir="2700000" algn="tl">
                    <a:srgbClr val="000000">
                      <a:alpha val="43137"/>
                    </a:srgbClr>
                  </a:outerShdw>
                </a:effectLst>
                <a:latin typeface="Impact" pitchFamily="34" charset="0"/>
                <a:ea typeface="+mj-ea"/>
                <a:cs typeface="+mj-cs"/>
              </a:rPr>
              <a:t>azpotrebsoyuz</a:t>
            </a:r>
            <a:r>
              <a:rPr kumimoji="0" lang="kk-KZ" sz="400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Impact" pitchFamily="34" charset="0"/>
                <a:ea typeface="+mj-ea"/>
                <a:cs typeface="+mj-cs"/>
              </a:rPr>
              <a:t> </a:t>
            </a:r>
            <a:r>
              <a:rPr kumimoji="0" lang="en-US" sz="360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AvantGardeC" pitchFamily="82" charset="0"/>
                <a:ea typeface="+mj-ea"/>
                <a:cs typeface="+mj-cs"/>
              </a:rPr>
              <a:t/>
            </a:r>
            <a:br>
              <a:rPr kumimoji="0" lang="en-US" sz="360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AvantGardeC" pitchFamily="82" charset="0"/>
                <a:ea typeface="+mj-ea"/>
                <a:cs typeface="+mj-cs"/>
              </a:rPr>
            </a:br>
            <a:r>
              <a:rPr lang="en-US" sz="2800" dirty="0" smtClean="0">
                <a:solidFill>
                  <a:srgbClr val="C00000"/>
                </a:solidFill>
                <a:effectLst>
                  <a:outerShdw blurRad="38100" dist="38100" dir="2700000" algn="tl">
                    <a:srgbClr val="000000">
                      <a:alpha val="43137"/>
                    </a:srgbClr>
                  </a:outerShdw>
                </a:effectLst>
                <a:latin typeface="Impact" pitchFamily="34" charset="0"/>
                <a:ea typeface="+mj-ea"/>
                <a:cs typeface="+mj-cs"/>
              </a:rPr>
              <a:t>Kazakhstan</a:t>
            </a:r>
            <a:endParaRPr kumimoji="0" lang="ru-RU"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itchFamily="34" charset="0"/>
              <a:ea typeface="+mj-ea"/>
              <a:cs typeface="+mj-cs"/>
            </a:endParaRPr>
          </a:p>
        </p:txBody>
      </p:sp>
      <p:sp>
        <p:nvSpPr>
          <p:cNvPr id="12" name="Подзаголовок 2"/>
          <p:cNvSpPr txBox="1">
            <a:spLocks/>
          </p:cNvSpPr>
          <p:nvPr/>
        </p:nvSpPr>
        <p:spPr>
          <a:xfrm>
            <a:off x="539552" y="5373216"/>
            <a:ext cx="7920880" cy="160858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2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AvantGardeC" pitchFamily="82" charset="0"/>
                <a:ea typeface="+mn-ea"/>
                <a:cs typeface="+mn-cs"/>
              </a:rPr>
              <a:t>Director of strategic</a:t>
            </a:r>
            <a:r>
              <a:rPr kumimoji="0" lang="en-US" sz="1800" b="1" i="0" u="none" strike="noStrike" kern="1200" cap="none" spc="0" normalizeH="0" noProof="0" dirty="0" smtClean="0">
                <a:ln>
                  <a:noFill/>
                </a:ln>
                <a:solidFill>
                  <a:srgbClr val="002060"/>
                </a:solidFill>
                <a:effectLst>
                  <a:outerShdw blurRad="38100" dist="38100" dir="2700000" algn="tl">
                    <a:srgbClr val="000000">
                      <a:alpha val="43137"/>
                    </a:srgbClr>
                  </a:outerShdw>
                </a:effectLst>
                <a:uLnTx/>
                <a:uFillTx/>
                <a:latin typeface="AvantGardeC" pitchFamily="82" charset="0"/>
                <a:ea typeface="+mn-ea"/>
                <a:cs typeface="+mn-cs"/>
              </a:rPr>
              <a:t> development department,</a:t>
            </a:r>
          </a:p>
          <a:p>
            <a:pPr marL="0" marR="0" lvl="0" indent="0" algn="ctr" defTabSz="914400" rtl="0" eaLnBrk="1" fontAlgn="auto" latinLnBrk="0" hangingPunct="1">
              <a:lnSpc>
                <a:spcPct val="120000"/>
              </a:lnSpc>
              <a:spcBef>
                <a:spcPct val="20000"/>
              </a:spcBef>
              <a:spcAft>
                <a:spcPts val="0"/>
              </a:spcAft>
              <a:buClrTx/>
              <a:buSzTx/>
              <a:buFont typeface="Arial" pitchFamily="34" charset="0"/>
              <a:buNone/>
              <a:tabLst/>
              <a:defRPr/>
            </a:pPr>
            <a:r>
              <a:rPr kumimoji="0" lang="en-US" sz="1800" b="1" i="0" u="none" strike="noStrike" kern="1200" cap="none" spc="0" normalizeH="0" noProof="0" dirty="0" smtClean="0">
                <a:ln>
                  <a:noFill/>
                </a:ln>
                <a:solidFill>
                  <a:srgbClr val="002060"/>
                </a:solidFill>
                <a:effectLst>
                  <a:outerShdw blurRad="38100" dist="38100" dir="2700000" algn="tl">
                    <a:srgbClr val="000000">
                      <a:alpha val="43137"/>
                    </a:srgbClr>
                  </a:outerShdw>
                </a:effectLst>
                <a:uLnTx/>
                <a:uFillTx/>
                <a:latin typeface="AvantGardeC" pitchFamily="82" charset="0"/>
                <a:ea typeface="+mn-ea"/>
                <a:cs typeface="+mn-cs"/>
              </a:rPr>
              <a:t>Karaganda Economic University of </a:t>
            </a:r>
            <a:r>
              <a:rPr kumimoji="0" lang="en-US" sz="1800" b="1" i="0" u="none" strike="noStrike" kern="1200" cap="none" spc="0" normalizeH="0" noProof="0" dirty="0" err="1" smtClean="0">
                <a:ln>
                  <a:noFill/>
                </a:ln>
                <a:solidFill>
                  <a:srgbClr val="002060"/>
                </a:solidFill>
                <a:effectLst>
                  <a:outerShdw blurRad="38100" dist="38100" dir="2700000" algn="tl">
                    <a:srgbClr val="000000">
                      <a:alpha val="43137"/>
                    </a:srgbClr>
                  </a:outerShdw>
                </a:effectLst>
                <a:uLnTx/>
                <a:uFillTx/>
                <a:latin typeface="AvantGardeC" pitchFamily="82" charset="0"/>
                <a:ea typeface="+mn-ea"/>
                <a:cs typeface="+mn-cs"/>
              </a:rPr>
              <a:t>Kazpotrebsoyuz</a:t>
            </a:r>
            <a:endParaRPr kumimoji="0" lang="en-US" sz="1800" b="1" i="0" u="none" strike="noStrike" kern="1200" cap="none" spc="0" normalizeH="0" noProof="0" dirty="0" smtClean="0">
              <a:ln>
                <a:noFill/>
              </a:ln>
              <a:solidFill>
                <a:srgbClr val="002060"/>
              </a:solidFill>
              <a:effectLst>
                <a:outerShdw blurRad="38100" dist="38100" dir="2700000" algn="tl">
                  <a:srgbClr val="000000">
                    <a:alpha val="43137"/>
                  </a:srgbClr>
                </a:outerShdw>
              </a:effectLst>
              <a:uLnTx/>
              <a:uFillTx/>
              <a:latin typeface="AvantGardeC" pitchFamily="82" charset="0"/>
              <a:ea typeface="+mn-ea"/>
              <a:cs typeface="+mn-cs"/>
            </a:endParaRPr>
          </a:p>
          <a:p>
            <a:pPr lvl="0" algn="ctr">
              <a:lnSpc>
                <a:spcPct val="120000"/>
              </a:lnSpc>
              <a:spcBef>
                <a:spcPct val="20000"/>
              </a:spcBef>
              <a:defRPr/>
            </a:pPr>
            <a:r>
              <a:rPr lang="en-US" b="1" dirty="0" smtClean="0">
                <a:solidFill>
                  <a:srgbClr val="002060"/>
                </a:solidFill>
                <a:effectLst>
                  <a:outerShdw blurRad="38100" dist="38100" dir="2700000" algn="tl">
                    <a:srgbClr val="000000">
                      <a:alpha val="43137"/>
                    </a:srgbClr>
                  </a:outerShdw>
                </a:effectLst>
                <a:latin typeface="AvantGardeC" pitchFamily="82" charset="0"/>
              </a:rPr>
              <a:t>Dr</a:t>
            </a:r>
            <a:r>
              <a:rPr lang="en-US" b="1" dirty="0">
                <a:solidFill>
                  <a:srgbClr val="002060"/>
                </a:solidFill>
                <a:effectLst>
                  <a:outerShdw blurRad="38100" dist="38100" dir="2700000" algn="tl">
                    <a:srgbClr val="000000">
                      <a:alpha val="43137"/>
                    </a:srgbClr>
                  </a:outerShdw>
                </a:effectLst>
                <a:latin typeface="AvantGardeC" pitchFamily="82" charset="0"/>
              </a:rPr>
              <a:t>. Sci. (Pedagogy), </a:t>
            </a:r>
            <a:r>
              <a:rPr lang="en-US" b="1" dirty="0" smtClean="0">
                <a:solidFill>
                  <a:srgbClr val="002060"/>
                </a:solidFill>
                <a:effectLst>
                  <a:outerShdw blurRad="38100" dist="38100" dir="2700000" algn="tl">
                    <a:srgbClr val="000000">
                      <a:alpha val="43137"/>
                    </a:srgbClr>
                  </a:outerShdw>
                </a:effectLst>
                <a:latin typeface="AvantGardeC" pitchFamily="82" charset="0"/>
              </a:rPr>
              <a:t>Professor</a:t>
            </a:r>
            <a:r>
              <a:rPr lang="ru-RU" b="1" dirty="0" smtClean="0">
                <a:solidFill>
                  <a:srgbClr val="002060"/>
                </a:solidFill>
                <a:effectLst>
                  <a:outerShdw blurRad="38100" dist="38100" dir="2700000" algn="tl">
                    <a:srgbClr val="000000">
                      <a:alpha val="43137"/>
                    </a:srgbClr>
                  </a:outerShdw>
                </a:effectLst>
                <a:latin typeface="AvantGardeC" pitchFamily="82" charset="0"/>
              </a:rPr>
              <a:t> </a:t>
            </a:r>
            <a:r>
              <a:rPr kumimoji="0" lang="ru-RU" sz="18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AvantGardeC" pitchFamily="82" charset="0"/>
                <a:ea typeface="+mn-ea"/>
                <a:cs typeface="+mn-cs"/>
              </a:rPr>
              <a:t>, </a:t>
            </a:r>
            <a:r>
              <a:rPr kumimoji="0" lang="en-US" sz="1800" b="1" i="0" u="none" strike="noStrike" kern="1200" cap="none" spc="0" normalizeH="0" baseline="0" noProof="0" dirty="0" err="1" smtClean="0">
                <a:ln>
                  <a:noFill/>
                </a:ln>
                <a:solidFill>
                  <a:srgbClr val="002060"/>
                </a:solidFill>
                <a:effectLst>
                  <a:outerShdw blurRad="38100" dist="38100" dir="2700000" algn="tl">
                    <a:srgbClr val="000000">
                      <a:alpha val="43137"/>
                    </a:srgbClr>
                  </a:outerShdw>
                </a:effectLst>
                <a:uLnTx/>
                <a:uFillTx/>
                <a:latin typeface="AvantGardeC" pitchFamily="82" charset="0"/>
                <a:ea typeface="+mn-ea"/>
                <a:cs typeface="+mn-cs"/>
              </a:rPr>
              <a:t>Mulikova</a:t>
            </a:r>
            <a:r>
              <a:rPr kumimoji="0" lang="en-US" sz="18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AvantGardeC" pitchFamily="82" charset="0"/>
                <a:ea typeface="+mn-ea"/>
                <a:cs typeface="+mn-cs"/>
              </a:rPr>
              <a:t> </a:t>
            </a:r>
            <a:r>
              <a:rPr kumimoji="0" lang="en-US" sz="1800" b="1" i="0" u="none" strike="noStrike" kern="1200" cap="none" spc="0" normalizeH="0" baseline="0" noProof="0" dirty="0" err="1" smtClean="0">
                <a:ln>
                  <a:noFill/>
                </a:ln>
                <a:solidFill>
                  <a:srgbClr val="002060"/>
                </a:solidFill>
                <a:effectLst>
                  <a:outerShdw blurRad="38100" dist="38100" dir="2700000" algn="tl">
                    <a:srgbClr val="000000">
                      <a:alpha val="43137"/>
                    </a:srgbClr>
                  </a:outerShdw>
                </a:effectLst>
                <a:uLnTx/>
                <a:uFillTx/>
                <a:latin typeface="AvantGardeC" pitchFamily="82" charset="0"/>
                <a:ea typeface="+mn-ea"/>
                <a:cs typeface="+mn-cs"/>
              </a:rPr>
              <a:t>Saltanat</a:t>
            </a:r>
            <a:r>
              <a:rPr kumimoji="0" lang="en-US" sz="18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AvantGardeC" pitchFamily="82" charset="0"/>
                <a:ea typeface="+mn-ea"/>
                <a:cs typeface="+mn-cs"/>
              </a:rPr>
              <a:t> </a:t>
            </a:r>
            <a:r>
              <a:rPr kumimoji="0" lang="en-US" sz="1800" b="1" i="0" u="none" strike="noStrike" kern="1200" cap="none" spc="0" normalizeH="0" baseline="0" noProof="0" dirty="0" err="1" smtClean="0">
                <a:ln>
                  <a:noFill/>
                </a:ln>
                <a:solidFill>
                  <a:srgbClr val="002060"/>
                </a:solidFill>
                <a:effectLst>
                  <a:outerShdw blurRad="38100" dist="38100" dir="2700000" algn="tl">
                    <a:srgbClr val="000000">
                      <a:alpha val="43137"/>
                    </a:srgbClr>
                  </a:outerShdw>
                </a:effectLst>
                <a:uLnTx/>
                <a:uFillTx/>
                <a:latin typeface="AvantGardeC" pitchFamily="82" charset="0"/>
                <a:ea typeface="+mn-ea"/>
                <a:cs typeface="+mn-cs"/>
              </a:rPr>
              <a:t>Altayevna</a:t>
            </a:r>
            <a:endParaRPr kumimoji="0" lang="ru-RU" sz="1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vantGardeC" pitchFamily="82" charset="0"/>
              <a:ea typeface="+mn-ea"/>
              <a:cs typeface="+mn-cs"/>
            </a:endParaRPr>
          </a:p>
        </p:txBody>
      </p:sp>
      <p:pic>
        <p:nvPicPr>
          <p:cNvPr id="13"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528" y="188640"/>
            <a:ext cx="3529291"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Рисунок 13" descr="эмблема КЭУ 50 лет каз png.png"/>
          <p:cNvPicPr>
            <a:picLocks noChangeAspect="1"/>
          </p:cNvPicPr>
          <p:nvPr/>
        </p:nvPicPr>
        <p:blipFill>
          <a:blip r:embed="rId5" cstate="print"/>
          <a:stretch>
            <a:fillRect/>
          </a:stretch>
        </p:blipFill>
        <p:spPr>
          <a:xfrm>
            <a:off x="6948264" y="332656"/>
            <a:ext cx="1740193" cy="864096"/>
          </a:xfrm>
          <a:prstGeom prst="rect">
            <a:avLst/>
          </a:prstGeom>
        </p:spPr>
      </p:pic>
    </p:spTree>
    <p:extLst>
      <p:ext uri="{BB962C8B-B14F-4D97-AF65-F5344CB8AC3E}">
        <p14:creationId xmlns:p14="http://schemas.microsoft.com/office/powerpoint/2010/main" val="2802684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251520" y="1451917"/>
            <a:ext cx="5832648" cy="3489251"/>
          </a:xfrm>
        </p:spPr>
        <p:txBody>
          <a:bodyPr>
            <a:noAutofit/>
          </a:bodyPr>
          <a:lstStyle/>
          <a:p>
            <a:endParaRPr lang="en-US" sz="1800" dirty="0" smtClean="0">
              <a:latin typeface="AvantGardeC" pitchFamily="82" charset="0"/>
            </a:endParaRPr>
          </a:p>
          <a:p>
            <a:pPr marL="0" indent="363538"/>
            <a:r>
              <a:rPr lang="en-US" sz="1800" dirty="0" smtClean="0">
                <a:latin typeface="AvantGardeC" pitchFamily="82" charset="0"/>
              </a:rPr>
              <a:t>6</a:t>
            </a:r>
            <a:r>
              <a:rPr lang="ru-RU" sz="1800" dirty="0" smtClean="0">
                <a:latin typeface="AvantGardeC" pitchFamily="82" charset="0"/>
              </a:rPr>
              <a:t>. </a:t>
            </a:r>
            <a:r>
              <a:rPr lang="en-US" sz="1800" dirty="0" smtClean="0">
                <a:latin typeface="AvantGardeC" pitchFamily="82" charset="0"/>
              </a:rPr>
              <a:t>The university </a:t>
            </a:r>
            <a:r>
              <a:rPr lang="en-US" sz="1800" dirty="0">
                <a:latin typeface="AvantGardeC" pitchFamily="82" charset="0"/>
              </a:rPr>
              <a:t>works closely with the graduates, who </a:t>
            </a:r>
            <a:r>
              <a:rPr lang="en-US" sz="1800" dirty="0" smtClean="0">
                <a:latin typeface="AvantGardeC" pitchFamily="82" charset="0"/>
              </a:rPr>
              <a:t>are </a:t>
            </a:r>
            <a:r>
              <a:rPr lang="en-US" sz="1800" dirty="0">
                <a:latin typeface="AvantGardeC" pitchFamily="82" charset="0"/>
              </a:rPr>
              <a:t>employers </a:t>
            </a:r>
            <a:r>
              <a:rPr lang="en-US" sz="1800" dirty="0" smtClean="0">
                <a:latin typeface="AvantGardeC" pitchFamily="82" charset="0"/>
              </a:rPr>
              <a:t>now and who have an opportunity to employ graduates.</a:t>
            </a:r>
            <a:endParaRPr lang="ru-RU" sz="1800" dirty="0">
              <a:latin typeface="AvantGardeC" pitchFamily="82" charset="0"/>
            </a:endParaRPr>
          </a:p>
          <a:p>
            <a:pPr marL="0" indent="363538"/>
            <a:r>
              <a:rPr lang="en-US" sz="1800" dirty="0" smtClean="0">
                <a:latin typeface="AvantGardeC" pitchFamily="82" charset="0"/>
              </a:rPr>
              <a:t>7</a:t>
            </a:r>
            <a:r>
              <a:rPr lang="ru-RU" sz="1800" dirty="0" smtClean="0">
                <a:latin typeface="AvantGardeC" pitchFamily="82" charset="0"/>
              </a:rPr>
              <a:t>. </a:t>
            </a:r>
            <a:r>
              <a:rPr lang="en-US" sz="1800" dirty="0" smtClean="0">
                <a:latin typeface="AvantGardeC" pitchFamily="82" charset="0"/>
              </a:rPr>
              <a:t>A </a:t>
            </a:r>
            <a:r>
              <a:rPr lang="en-US" sz="1800" dirty="0">
                <a:latin typeface="AvantGardeC" pitchFamily="82" charset="0"/>
              </a:rPr>
              <a:t>good tradition </a:t>
            </a:r>
            <a:r>
              <a:rPr lang="en-US" sz="1800" dirty="0" smtClean="0">
                <a:latin typeface="AvantGardeC" pitchFamily="82" charset="0"/>
              </a:rPr>
              <a:t>is the </a:t>
            </a:r>
            <a:r>
              <a:rPr lang="en-US" sz="1800" dirty="0">
                <a:latin typeface="AvantGardeC" pitchFamily="82" charset="0"/>
              </a:rPr>
              <a:t>conclusion of tripartite agreements between the </a:t>
            </a:r>
            <a:r>
              <a:rPr lang="en-US" sz="1800" dirty="0" smtClean="0">
                <a:latin typeface="AvantGardeC" pitchFamily="82" charset="0"/>
              </a:rPr>
              <a:t>university, </a:t>
            </a:r>
            <a:r>
              <a:rPr lang="en-US" sz="1800" dirty="0">
                <a:latin typeface="AvantGardeC" pitchFamily="82" charset="0"/>
              </a:rPr>
              <a:t>student and an employer under which the employer </a:t>
            </a:r>
            <a:r>
              <a:rPr lang="en-US" sz="1800" dirty="0" smtClean="0">
                <a:latin typeface="AvantGardeC" pitchFamily="82" charset="0"/>
              </a:rPr>
              <a:t>guarantee </a:t>
            </a:r>
            <a:r>
              <a:rPr lang="en-US" sz="1800" dirty="0">
                <a:latin typeface="AvantGardeC" pitchFamily="82" charset="0"/>
              </a:rPr>
              <a:t>employment of </a:t>
            </a:r>
            <a:r>
              <a:rPr lang="en-US" sz="1800" dirty="0" smtClean="0">
                <a:latin typeface="AvantGardeC" pitchFamily="82" charset="0"/>
              </a:rPr>
              <a:t>graduate </a:t>
            </a:r>
            <a:r>
              <a:rPr lang="en-US" sz="1800" dirty="0">
                <a:latin typeface="AvantGardeC" pitchFamily="82" charset="0"/>
              </a:rPr>
              <a:t>after </a:t>
            </a:r>
            <a:r>
              <a:rPr lang="en-US" sz="1800" dirty="0" smtClean="0">
                <a:latin typeface="AvantGardeC" pitchFamily="82" charset="0"/>
              </a:rPr>
              <a:t>graduation.</a:t>
            </a:r>
          </a:p>
          <a:p>
            <a:pPr marL="0" indent="363538"/>
            <a:r>
              <a:rPr lang="en-US" sz="1800" dirty="0" smtClean="0">
                <a:latin typeface="AvantGardeC" pitchFamily="82" charset="0"/>
              </a:rPr>
              <a:t>Following employers are practice such agreements: JSC “</a:t>
            </a:r>
            <a:r>
              <a:rPr lang="en-US" sz="1800" dirty="0" err="1" smtClean="0">
                <a:latin typeface="AvantGardeC" pitchFamily="82" charset="0"/>
              </a:rPr>
              <a:t>Kazakhmys</a:t>
            </a:r>
            <a:r>
              <a:rPr lang="en-US" sz="1800" dirty="0" smtClean="0">
                <a:latin typeface="AvantGardeC" pitchFamily="82" charset="0"/>
              </a:rPr>
              <a:t> Corporation”, JSC “</a:t>
            </a:r>
            <a:r>
              <a:rPr lang="en-US" sz="1800" dirty="0" err="1" smtClean="0">
                <a:latin typeface="AvantGardeC" pitchFamily="82" charset="0"/>
              </a:rPr>
              <a:t>ArselorMittal</a:t>
            </a:r>
            <a:r>
              <a:rPr lang="en-US" sz="1800" dirty="0" smtClean="0">
                <a:latin typeface="AvantGardeC" pitchFamily="82" charset="0"/>
              </a:rPr>
              <a:t>”, JSC “</a:t>
            </a:r>
            <a:r>
              <a:rPr lang="en-US" sz="1800" dirty="0" err="1" smtClean="0">
                <a:latin typeface="AvantGardeC" pitchFamily="82" charset="0"/>
              </a:rPr>
              <a:t>Shubarkul</a:t>
            </a:r>
            <a:r>
              <a:rPr lang="en-US" sz="1800" dirty="0" smtClean="0">
                <a:latin typeface="AvantGardeC" pitchFamily="82" charset="0"/>
              </a:rPr>
              <a:t> </a:t>
            </a:r>
            <a:r>
              <a:rPr lang="en-US" sz="1800" dirty="0" err="1" smtClean="0">
                <a:latin typeface="AvantGardeC" pitchFamily="82" charset="0"/>
              </a:rPr>
              <a:t>Komir</a:t>
            </a:r>
            <a:r>
              <a:rPr lang="en-US" sz="1800" dirty="0" smtClean="0">
                <a:latin typeface="AvantGardeC" pitchFamily="82" charset="0"/>
              </a:rPr>
              <a:t>”, LLP “</a:t>
            </a:r>
            <a:r>
              <a:rPr lang="en-US" sz="1800" dirty="0" err="1" smtClean="0">
                <a:latin typeface="AvantGardeC" pitchFamily="82" charset="0"/>
              </a:rPr>
              <a:t>Tabys</a:t>
            </a:r>
            <a:r>
              <a:rPr lang="en-US" sz="1800" dirty="0" smtClean="0">
                <a:latin typeface="AvantGardeC" pitchFamily="82" charset="0"/>
              </a:rPr>
              <a:t> Audit Consulting”, LLP “April-</a:t>
            </a:r>
            <a:r>
              <a:rPr lang="en-US" sz="1800" dirty="0" err="1" smtClean="0">
                <a:latin typeface="AvantGardeC" pitchFamily="82" charset="0"/>
              </a:rPr>
              <a:t>Kulager</a:t>
            </a:r>
            <a:r>
              <a:rPr lang="en-US" sz="1800" dirty="0" smtClean="0">
                <a:latin typeface="AvantGardeC" pitchFamily="82" charset="0"/>
              </a:rPr>
              <a:t>”,</a:t>
            </a:r>
            <a:r>
              <a:rPr lang="ru-RU" sz="1800" dirty="0" smtClean="0">
                <a:latin typeface="AvantGardeC" pitchFamily="82" charset="0"/>
              </a:rPr>
              <a:t>  </a:t>
            </a:r>
            <a:r>
              <a:rPr lang="en-US" sz="1800" dirty="0" smtClean="0">
                <a:latin typeface="AvantGardeC" pitchFamily="82" charset="0"/>
              </a:rPr>
              <a:t>Meat processing plant in </a:t>
            </a:r>
            <a:r>
              <a:rPr lang="en-US" sz="1800" dirty="0" err="1" smtClean="0">
                <a:latin typeface="AvantGardeC" pitchFamily="82" charset="0"/>
              </a:rPr>
              <a:t>Shakhtinsk</a:t>
            </a:r>
            <a:r>
              <a:rPr lang="en-US" sz="1800" dirty="0" smtClean="0">
                <a:latin typeface="AvantGardeC" pitchFamily="82" charset="0"/>
              </a:rPr>
              <a:t>, etc. </a:t>
            </a:r>
            <a:endParaRPr lang="ru-RU" sz="1800" dirty="0">
              <a:latin typeface="AvantGardeC" pitchFamily="82" charset="0"/>
            </a:endParaRPr>
          </a:p>
          <a:p>
            <a:pPr marL="0" indent="0" algn="just">
              <a:spcBef>
                <a:spcPts val="0"/>
              </a:spcBef>
              <a:buNone/>
            </a:pPr>
            <a:endParaRPr lang="ru-RU" sz="1800" dirty="0">
              <a:latin typeface="AvantGardeC" pitchFamily="82" charset="0"/>
              <a:ea typeface="Arial Unicode MS" panose="020B0604020202020204" pitchFamily="34" charset="-128"/>
              <a:cs typeface="Arial Unicode MS" panose="020B0604020202020204" pitchFamily="34" charset="-12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3563888" cy="1017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Заголовок 3"/>
          <p:cNvSpPr>
            <a:spLocks noGrp="1"/>
          </p:cNvSpPr>
          <p:nvPr>
            <p:ph type="title"/>
          </p:nvPr>
        </p:nvSpPr>
        <p:spPr>
          <a:xfrm>
            <a:off x="3707904" y="413792"/>
            <a:ext cx="5256584" cy="566936"/>
          </a:xfrm>
        </p:spPr>
        <p:txBody>
          <a:bodyPr>
            <a:noAutofit/>
          </a:bodyPr>
          <a:lstStyle/>
          <a:p>
            <a:r>
              <a:rPr lang="en-US" sz="2400" b="1" dirty="0">
                <a:solidFill>
                  <a:srgbClr val="C00000"/>
                </a:solidFill>
                <a:effectLst>
                  <a:outerShdw blurRad="38100" dist="38100" dir="2700000" algn="tl">
                    <a:srgbClr val="000000">
                      <a:alpha val="43137"/>
                    </a:srgbClr>
                  </a:outerShdw>
                </a:effectLst>
                <a:latin typeface="AvantGardeC" pitchFamily="82" charset="0"/>
              </a:rPr>
              <a:t>Activities performed by university aimed to solve </a:t>
            </a:r>
            <a:r>
              <a:rPr lang="en-US" sz="2400" b="1" dirty="0" smtClean="0">
                <a:solidFill>
                  <a:srgbClr val="C00000"/>
                </a:solidFill>
                <a:effectLst>
                  <a:outerShdw blurRad="38100" dist="38100" dir="2700000" algn="tl">
                    <a:srgbClr val="000000">
                      <a:alpha val="43137"/>
                    </a:srgbClr>
                  </a:outerShdw>
                </a:effectLst>
                <a:latin typeface="AvantGardeC" pitchFamily="82" charset="0"/>
              </a:rPr>
              <a:t>employment </a:t>
            </a:r>
            <a:r>
              <a:rPr lang="en-US" sz="2400" b="1" dirty="0">
                <a:solidFill>
                  <a:srgbClr val="C00000"/>
                </a:solidFill>
                <a:effectLst>
                  <a:outerShdw blurRad="38100" dist="38100" dir="2700000" algn="tl">
                    <a:srgbClr val="000000">
                      <a:alpha val="43137"/>
                    </a:srgbClr>
                  </a:outerShdw>
                </a:effectLst>
                <a:latin typeface="AvantGardeC" pitchFamily="82" charset="0"/>
              </a:rPr>
              <a:t>problems:</a:t>
            </a:r>
            <a:endParaRPr lang="ru-RU" sz="2400" b="1" dirty="0">
              <a:solidFill>
                <a:srgbClr val="C00000"/>
              </a:solidFill>
              <a:effectLst>
                <a:outerShdw blurRad="38100" dist="38100" dir="2700000" algn="tl">
                  <a:srgbClr val="000000">
                    <a:alpha val="43137"/>
                  </a:srgbClr>
                </a:outerShdw>
              </a:effectLst>
              <a:latin typeface="AvantGardeC" pitchFamily="82" charset="0"/>
            </a:endParaRPr>
          </a:p>
        </p:txBody>
      </p:sp>
      <p:cxnSp>
        <p:nvCxnSpPr>
          <p:cNvPr id="9" name="Прямая соединительная линия 8"/>
          <p:cNvCxnSpPr/>
          <p:nvPr/>
        </p:nvCxnSpPr>
        <p:spPr>
          <a:xfrm flipV="1">
            <a:off x="323528" y="6575040"/>
            <a:ext cx="8568952" cy="22312"/>
          </a:xfrm>
          <a:prstGeom prst="line">
            <a:avLst/>
          </a:prstGeom>
        </p:spPr>
        <p:style>
          <a:lnRef idx="3">
            <a:schemeClr val="accent1"/>
          </a:lnRef>
          <a:fillRef idx="0">
            <a:schemeClr val="accent1"/>
          </a:fillRef>
          <a:effectRef idx="2">
            <a:schemeClr val="accent1"/>
          </a:effectRef>
          <a:fontRef idx="minor">
            <a:schemeClr val="tx1"/>
          </a:fontRef>
        </p:style>
      </p:cxnSp>
      <p:sp>
        <p:nvSpPr>
          <p:cNvPr id="10" name="Заголовок 3"/>
          <p:cNvSpPr txBox="1">
            <a:spLocks/>
          </p:cNvSpPr>
          <p:nvPr/>
        </p:nvSpPr>
        <p:spPr>
          <a:xfrm flipH="1">
            <a:off x="7020272" y="6021288"/>
            <a:ext cx="1944216"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dirty="0" smtClean="0">
                <a:solidFill>
                  <a:srgbClr val="002060"/>
                </a:solidFill>
                <a:latin typeface="Impact" pitchFamily="34" charset="0"/>
                <a:ea typeface="Arial Unicode MS" panose="020B0604020202020204" pitchFamily="34" charset="-128"/>
                <a:cs typeface="Arial Unicode MS" panose="020B0604020202020204" pitchFamily="34" charset="-128"/>
              </a:rPr>
              <a:t>www.keu.kz</a:t>
            </a:r>
            <a:endParaRPr lang="ru-RU" sz="1600" dirty="0">
              <a:solidFill>
                <a:srgbClr val="002060"/>
              </a:solidFill>
              <a:latin typeface="Impact" pitchFamily="34" charset="0"/>
              <a:ea typeface="Arial Unicode MS" panose="020B0604020202020204" pitchFamily="34" charset="-128"/>
              <a:cs typeface="Arial Unicode MS" panose="020B0604020202020204" pitchFamily="34" charset="-128"/>
            </a:endParaRPr>
          </a:p>
        </p:txBody>
      </p:sp>
      <p:pic>
        <p:nvPicPr>
          <p:cNvPr id="11" name="Рисунок 10" descr="эмблема КЭУ 50 лет каз png.png"/>
          <p:cNvPicPr>
            <a:picLocks noChangeAspect="1"/>
          </p:cNvPicPr>
          <p:nvPr/>
        </p:nvPicPr>
        <p:blipFill>
          <a:blip r:embed="rId3" cstate="print"/>
          <a:stretch>
            <a:fillRect/>
          </a:stretch>
        </p:blipFill>
        <p:spPr>
          <a:xfrm>
            <a:off x="251520" y="6021288"/>
            <a:ext cx="959964" cy="476672"/>
          </a:xfrm>
          <a:prstGeom prst="rect">
            <a:avLst/>
          </a:prstGeom>
        </p:spPr>
      </p:pic>
      <p:pic>
        <p:nvPicPr>
          <p:cNvPr id="6148" name="Picture 4" descr="Картинки по запросу работа"/>
          <p:cNvPicPr>
            <a:picLocks noChangeAspect="1" noChangeArrowheads="1"/>
          </p:cNvPicPr>
          <p:nvPr/>
        </p:nvPicPr>
        <p:blipFill>
          <a:blip r:embed="rId4" cstate="print"/>
          <a:srcRect/>
          <a:stretch>
            <a:fillRect/>
          </a:stretch>
        </p:blipFill>
        <p:spPr bwMode="auto">
          <a:xfrm>
            <a:off x="6444208" y="2348880"/>
            <a:ext cx="2257425" cy="2028826"/>
          </a:xfrm>
          <a:prstGeom prst="rect">
            <a:avLst/>
          </a:prstGeom>
          <a:noFill/>
        </p:spPr>
      </p:pic>
    </p:spTree>
    <p:extLst>
      <p:ext uri="{BB962C8B-B14F-4D97-AF65-F5344CB8AC3E}">
        <p14:creationId xmlns:p14="http://schemas.microsoft.com/office/powerpoint/2010/main" val="8816700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395536" y="1451918"/>
            <a:ext cx="5112568" cy="3933906"/>
          </a:xfrm>
        </p:spPr>
        <p:txBody>
          <a:bodyPr>
            <a:noAutofit/>
          </a:bodyPr>
          <a:lstStyle/>
          <a:p>
            <a:pPr marL="0" indent="363538" algn="just">
              <a:buNone/>
            </a:pPr>
            <a:r>
              <a:rPr lang="en-US" sz="1800" dirty="0" smtClean="0">
                <a:latin typeface="AvantGardeC" pitchFamily="82" charset="0"/>
              </a:rPr>
              <a:t>8</a:t>
            </a:r>
            <a:r>
              <a:rPr lang="ru-RU" sz="1800" dirty="0" smtClean="0">
                <a:latin typeface="AvantGardeC" pitchFamily="82" charset="0"/>
              </a:rPr>
              <a:t>. </a:t>
            </a:r>
            <a:r>
              <a:rPr lang="en-US" sz="1800" dirty="0">
                <a:latin typeface="AvantGardeC" pitchFamily="82" charset="0"/>
              </a:rPr>
              <a:t>Today the problem of </a:t>
            </a:r>
            <a:r>
              <a:rPr lang="en-US" sz="1800" dirty="0" smtClean="0">
                <a:latin typeface="AvantGardeC" pitchFamily="82" charset="0"/>
              </a:rPr>
              <a:t>education quality </a:t>
            </a:r>
            <a:r>
              <a:rPr lang="en-US" sz="1800" dirty="0">
                <a:latin typeface="AvantGardeC" pitchFamily="82" charset="0"/>
              </a:rPr>
              <a:t>occupies a central position in the modern national education policy and science. The procedures and </a:t>
            </a:r>
            <a:r>
              <a:rPr lang="en-US" sz="1800" dirty="0" smtClean="0">
                <a:latin typeface="AvantGardeC" pitchFamily="82" charset="0"/>
              </a:rPr>
              <a:t>criteria used for the evaluation of the training quality </a:t>
            </a:r>
            <a:r>
              <a:rPr lang="en-US" sz="1800" dirty="0">
                <a:latin typeface="AvantGardeC" pitchFamily="82" charset="0"/>
              </a:rPr>
              <a:t>of the university are multifaceted and cover all the contents of the educational process. One of the criteria, which is becoming increasingly relevant in evaluating the quality of </a:t>
            </a:r>
            <a:r>
              <a:rPr lang="en-US" sz="1800" dirty="0" smtClean="0">
                <a:latin typeface="AvantGardeC" pitchFamily="82" charset="0"/>
              </a:rPr>
              <a:t>graduates training – is an </a:t>
            </a:r>
            <a:r>
              <a:rPr lang="en-US" sz="1800" dirty="0">
                <a:latin typeface="AvantGardeC" pitchFamily="82" charset="0"/>
              </a:rPr>
              <a:t>assessment of the </a:t>
            </a:r>
            <a:r>
              <a:rPr lang="en-US" sz="1800" dirty="0" smtClean="0">
                <a:latin typeface="AvantGardeC" pitchFamily="82" charset="0"/>
              </a:rPr>
              <a:t>employers opinion.</a:t>
            </a:r>
            <a:endParaRPr lang="ru-RU" sz="1800" dirty="0">
              <a:latin typeface="AvantGardeC" pitchFamily="82" charset="0"/>
            </a:endParaRPr>
          </a:p>
          <a:p>
            <a:pPr marL="0" indent="363538" algn="just">
              <a:buNone/>
            </a:pPr>
            <a:r>
              <a:rPr lang="en-US" sz="1800" dirty="0" smtClean="0">
                <a:latin typeface="AvantGardeC" pitchFamily="82" charset="0"/>
              </a:rPr>
              <a:t>Marketing </a:t>
            </a:r>
            <a:r>
              <a:rPr lang="en-US" sz="1800" dirty="0">
                <a:latin typeface="AvantGardeC" pitchFamily="82" charset="0"/>
              </a:rPr>
              <a:t>research on "Satisfaction of employers </a:t>
            </a:r>
            <a:r>
              <a:rPr lang="en-US" sz="1800" dirty="0" smtClean="0">
                <a:latin typeface="AvantGardeC" pitchFamily="82" charset="0"/>
              </a:rPr>
              <a:t>by KEUK’s graduates and identification of </a:t>
            </a:r>
            <a:r>
              <a:rPr lang="en-US" sz="1800" dirty="0">
                <a:latin typeface="AvantGardeC" pitchFamily="82" charset="0"/>
              </a:rPr>
              <a:t>competencies required </a:t>
            </a:r>
            <a:r>
              <a:rPr lang="en-US" sz="1800" dirty="0" smtClean="0">
                <a:latin typeface="AvantGardeC" pitchFamily="82" charset="0"/>
              </a:rPr>
              <a:t>by the labor </a:t>
            </a:r>
            <a:r>
              <a:rPr lang="en-US" sz="1800" dirty="0">
                <a:latin typeface="AvantGardeC" pitchFamily="82" charset="0"/>
              </a:rPr>
              <a:t>market" </a:t>
            </a:r>
            <a:r>
              <a:rPr lang="en-US" sz="1800" dirty="0" smtClean="0">
                <a:latin typeface="AvantGardeC" pitchFamily="82" charset="0"/>
              </a:rPr>
              <a:t>which is systematically </a:t>
            </a:r>
            <a:r>
              <a:rPr lang="en-US" sz="1800" dirty="0">
                <a:latin typeface="AvantGardeC" pitchFamily="82" charset="0"/>
              </a:rPr>
              <a:t>carried out at the </a:t>
            </a:r>
            <a:r>
              <a:rPr lang="en-US" sz="1800" dirty="0" smtClean="0">
                <a:latin typeface="AvantGardeC" pitchFamily="82" charset="0"/>
              </a:rPr>
              <a:t>university, allowed to </a:t>
            </a:r>
            <a:r>
              <a:rPr lang="en-US" sz="1800" dirty="0">
                <a:latin typeface="AvantGardeC" pitchFamily="82" charset="0"/>
              </a:rPr>
              <a:t>determine the further direction of work on the </a:t>
            </a:r>
            <a:r>
              <a:rPr lang="en-US" sz="1800" dirty="0" smtClean="0">
                <a:latin typeface="AvantGardeC" pitchFamily="82" charset="0"/>
              </a:rPr>
              <a:t>graduates employment.</a:t>
            </a:r>
            <a:endParaRPr lang="ru-RU" sz="1800" dirty="0">
              <a:latin typeface="AvantGardeC" pitchFamily="82" charset="0"/>
            </a:endParaRPr>
          </a:p>
          <a:p>
            <a:pPr algn="just"/>
            <a:endParaRPr lang="ru-RU" sz="1800" dirty="0">
              <a:latin typeface="AvantGardeC" pitchFamily="82" charset="0"/>
            </a:endParaRPr>
          </a:p>
          <a:p>
            <a:pPr marL="0" indent="0" algn="just">
              <a:spcBef>
                <a:spcPts val="0"/>
              </a:spcBef>
              <a:buNone/>
            </a:pPr>
            <a:endParaRPr lang="ru-RU" sz="1800" dirty="0">
              <a:latin typeface="AvantGardeC" pitchFamily="82" charset="0"/>
              <a:ea typeface="Arial Unicode MS" panose="020B0604020202020204" pitchFamily="34" charset="-128"/>
              <a:cs typeface="Arial Unicode MS" panose="020B0604020202020204" pitchFamily="34" charset="-12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3563888" cy="1017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Заголовок 3"/>
          <p:cNvSpPr>
            <a:spLocks noGrp="1"/>
          </p:cNvSpPr>
          <p:nvPr>
            <p:ph type="title"/>
          </p:nvPr>
        </p:nvSpPr>
        <p:spPr>
          <a:xfrm>
            <a:off x="3707904" y="413792"/>
            <a:ext cx="5256584" cy="566936"/>
          </a:xfrm>
        </p:spPr>
        <p:txBody>
          <a:bodyPr>
            <a:noAutofit/>
          </a:bodyPr>
          <a:lstStyle/>
          <a:p>
            <a:r>
              <a:rPr lang="en-US" sz="2400" b="1" dirty="0">
                <a:solidFill>
                  <a:srgbClr val="C00000"/>
                </a:solidFill>
                <a:effectLst>
                  <a:outerShdw blurRad="38100" dist="38100" dir="2700000" algn="tl">
                    <a:srgbClr val="000000">
                      <a:alpha val="43137"/>
                    </a:srgbClr>
                  </a:outerShdw>
                </a:effectLst>
                <a:latin typeface="AvantGardeC" pitchFamily="82" charset="0"/>
              </a:rPr>
              <a:t>Activities performed by university aimed to solve </a:t>
            </a:r>
            <a:r>
              <a:rPr lang="en-US" sz="2400" b="1" dirty="0" smtClean="0">
                <a:solidFill>
                  <a:srgbClr val="C00000"/>
                </a:solidFill>
                <a:effectLst>
                  <a:outerShdw blurRad="38100" dist="38100" dir="2700000" algn="tl">
                    <a:srgbClr val="000000">
                      <a:alpha val="43137"/>
                    </a:srgbClr>
                  </a:outerShdw>
                </a:effectLst>
                <a:latin typeface="AvantGardeC" pitchFamily="82" charset="0"/>
              </a:rPr>
              <a:t>employment </a:t>
            </a:r>
            <a:r>
              <a:rPr lang="en-US" sz="2400" b="1" dirty="0">
                <a:solidFill>
                  <a:srgbClr val="C00000"/>
                </a:solidFill>
                <a:effectLst>
                  <a:outerShdw blurRad="38100" dist="38100" dir="2700000" algn="tl">
                    <a:srgbClr val="000000">
                      <a:alpha val="43137"/>
                    </a:srgbClr>
                  </a:outerShdw>
                </a:effectLst>
                <a:latin typeface="AvantGardeC" pitchFamily="82" charset="0"/>
              </a:rPr>
              <a:t>problems</a:t>
            </a:r>
            <a:r>
              <a:rPr lang="en-US" sz="2400" b="1" dirty="0" smtClean="0">
                <a:solidFill>
                  <a:srgbClr val="C00000"/>
                </a:solidFill>
                <a:effectLst>
                  <a:outerShdw blurRad="38100" dist="38100" dir="2700000" algn="tl">
                    <a:srgbClr val="000000">
                      <a:alpha val="43137"/>
                    </a:srgbClr>
                  </a:outerShdw>
                </a:effectLst>
                <a:latin typeface="AvantGardeC" pitchFamily="82" charset="0"/>
              </a:rPr>
              <a:t>:</a:t>
            </a:r>
            <a:endParaRPr lang="ru-RU" sz="2400" b="1" dirty="0">
              <a:solidFill>
                <a:srgbClr val="C00000"/>
              </a:solidFill>
              <a:effectLst>
                <a:outerShdw blurRad="38100" dist="38100" dir="2700000" algn="tl">
                  <a:srgbClr val="000000">
                    <a:alpha val="43137"/>
                  </a:srgbClr>
                </a:outerShdw>
              </a:effectLst>
              <a:latin typeface="AvantGardeC" pitchFamily="82" charset="0"/>
            </a:endParaRPr>
          </a:p>
        </p:txBody>
      </p:sp>
      <p:pic>
        <p:nvPicPr>
          <p:cNvPr id="614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876764" y="1484784"/>
            <a:ext cx="2700300"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3378"/>
          <a:stretch/>
        </p:blipFill>
        <p:spPr bwMode="auto">
          <a:xfrm>
            <a:off x="5876764" y="3429001"/>
            <a:ext cx="2700299" cy="1956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Прямая соединительная линия 8"/>
          <p:cNvCxnSpPr/>
          <p:nvPr/>
        </p:nvCxnSpPr>
        <p:spPr>
          <a:xfrm flipV="1">
            <a:off x="323528" y="6575040"/>
            <a:ext cx="8568952" cy="22312"/>
          </a:xfrm>
          <a:prstGeom prst="line">
            <a:avLst/>
          </a:prstGeom>
        </p:spPr>
        <p:style>
          <a:lnRef idx="3">
            <a:schemeClr val="accent1"/>
          </a:lnRef>
          <a:fillRef idx="0">
            <a:schemeClr val="accent1"/>
          </a:fillRef>
          <a:effectRef idx="2">
            <a:schemeClr val="accent1"/>
          </a:effectRef>
          <a:fontRef idx="minor">
            <a:schemeClr val="tx1"/>
          </a:fontRef>
        </p:style>
      </p:cxnSp>
      <p:sp>
        <p:nvSpPr>
          <p:cNvPr id="10" name="Заголовок 3"/>
          <p:cNvSpPr txBox="1">
            <a:spLocks/>
          </p:cNvSpPr>
          <p:nvPr/>
        </p:nvSpPr>
        <p:spPr>
          <a:xfrm flipH="1">
            <a:off x="7020272" y="6021288"/>
            <a:ext cx="1944216"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dirty="0" smtClean="0">
                <a:solidFill>
                  <a:srgbClr val="002060"/>
                </a:solidFill>
                <a:latin typeface="Impact" pitchFamily="34" charset="0"/>
                <a:ea typeface="Arial Unicode MS" panose="020B0604020202020204" pitchFamily="34" charset="-128"/>
                <a:cs typeface="Arial Unicode MS" panose="020B0604020202020204" pitchFamily="34" charset="-128"/>
              </a:rPr>
              <a:t>www.keu.kz</a:t>
            </a:r>
            <a:endParaRPr lang="ru-RU" sz="1600" dirty="0">
              <a:solidFill>
                <a:srgbClr val="002060"/>
              </a:solidFill>
              <a:latin typeface="Impact" pitchFamily="34" charset="0"/>
              <a:ea typeface="Arial Unicode MS" panose="020B0604020202020204" pitchFamily="34" charset="-128"/>
              <a:cs typeface="Arial Unicode MS" panose="020B0604020202020204" pitchFamily="34" charset="-128"/>
            </a:endParaRPr>
          </a:p>
        </p:txBody>
      </p:sp>
      <p:pic>
        <p:nvPicPr>
          <p:cNvPr id="11" name="Рисунок 10" descr="эмблема КЭУ 50 лет каз png.png"/>
          <p:cNvPicPr>
            <a:picLocks noChangeAspect="1"/>
          </p:cNvPicPr>
          <p:nvPr/>
        </p:nvPicPr>
        <p:blipFill>
          <a:blip r:embed="rId6" cstate="print"/>
          <a:stretch>
            <a:fillRect/>
          </a:stretch>
        </p:blipFill>
        <p:spPr>
          <a:xfrm>
            <a:off x="251520" y="6021288"/>
            <a:ext cx="959964" cy="476672"/>
          </a:xfrm>
          <a:prstGeom prst="rect">
            <a:avLst/>
          </a:prstGeom>
        </p:spPr>
      </p:pic>
    </p:spTree>
    <p:extLst>
      <p:ext uri="{BB962C8B-B14F-4D97-AF65-F5344CB8AC3E}">
        <p14:creationId xmlns:p14="http://schemas.microsoft.com/office/powerpoint/2010/main" val="2003629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707904" y="413792"/>
            <a:ext cx="5256584" cy="566936"/>
          </a:xfrm>
        </p:spPr>
        <p:txBody>
          <a:bodyPr>
            <a:noAutofit/>
          </a:bodyPr>
          <a:lstStyle/>
          <a:p>
            <a:r>
              <a:rPr lang="en-US" sz="1800" b="1" dirty="0">
                <a:solidFill>
                  <a:srgbClr val="C00000"/>
                </a:solidFill>
                <a:effectLst>
                  <a:outerShdw blurRad="38100" dist="38100" dir="2700000" algn="tl">
                    <a:srgbClr val="000000">
                      <a:alpha val="43137"/>
                    </a:srgbClr>
                  </a:outerShdw>
                </a:effectLst>
                <a:latin typeface="AvantGardeC" pitchFamily="82" charset="0"/>
              </a:rPr>
              <a:t>“What methods do your organization use for the professional employee selection</a:t>
            </a:r>
            <a:r>
              <a:rPr lang="en-US" sz="1800" b="1" dirty="0" smtClean="0">
                <a:solidFill>
                  <a:srgbClr val="C00000"/>
                </a:solidFill>
                <a:effectLst>
                  <a:outerShdw blurRad="38100" dist="38100" dir="2700000" algn="tl">
                    <a:srgbClr val="000000">
                      <a:alpha val="43137"/>
                    </a:srgbClr>
                  </a:outerShdw>
                </a:effectLst>
                <a:latin typeface="AvantGardeC" pitchFamily="82" charset="0"/>
              </a:rPr>
              <a:t>?”</a:t>
            </a:r>
            <a:endParaRPr lang="ru-RU" sz="1800" b="1" dirty="0">
              <a:solidFill>
                <a:srgbClr val="C00000"/>
              </a:solidFill>
              <a:effectLst>
                <a:outerShdw blurRad="38100" dist="38100" dir="2700000" algn="tl">
                  <a:srgbClr val="000000">
                    <a:alpha val="43137"/>
                  </a:srgbClr>
                </a:outerShdw>
              </a:effectLst>
              <a:latin typeface="AvantGardeC" pitchFamily="82" charset="0"/>
            </a:endParaRPr>
          </a:p>
        </p:txBody>
      </p:sp>
      <p:sp>
        <p:nvSpPr>
          <p:cNvPr id="5" name="Объект 4"/>
          <p:cNvSpPr>
            <a:spLocks noGrp="1"/>
          </p:cNvSpPr>
          <p:nvPr>
            <p:ph idx="1"/>
          </p:nvPr>
        </p:nvSpPr>
        <p:spPr>
          <a:xfrm>
            <a:off x="107504" y="1268760"/>
            <a:ext cx="3672408" cy="4680520"/>
          </a:xfrm>
        </p:spPr>
        <p:txBody>
          <a:bodyPr>
            <a:noAutofit/>
          </a:bodyPr>
          <a:lstStyle/>
          <a:p>
            <a:pPr marL="0" indent="363538" algn="just">
              <a:buNone/>
            </a:pPr>
            <a:r>
              <a:rPr lang="en-US" sz="1800" dirty="0" smtClean="0">
                <a:latin typeface="AvantGardeC" pitchFamily="82" charset="0"/>
              </a:rPr>
              <a:t>Employers were asked to select most appropriate answer on the question: “What methods do your organization use for the professiona</a:t>
            </a:r>
            <a:r>
              <a:rPr lang="en-US" sz="1800" dirty="0">
                <a:latin typeface="AvantGardeC" pitchFamily="82" charset="0"/>
              </a:rPr>
              <a:t>l</a:t>
            </a:r>
            <a:r>
              <a:rPr lang="en-US" sz="1800" dirty="0" smtClean="0">
                <a:latin typeface="AvantGardeC" pitchFamily="82" charset="0"/>
              </a:rPr>
              <a:t> employee selection?” Several options were offered and it was permitted to select 1, 2, or 3 options. </a:t>
            </a:r>
          </a:p>
          <a:p>
            <a:pPr marL="0" indent="363538" algn="just">
              <a:buNone/>
            </a:pPr>
            <a:r>
              <a:rPr lang="en-US" sz="1800" dirty="0" smtClean="0">
                <a:latin typeface="AvantGardeC" pitchFamily="82" charset="0"/>
              </a:rPr>
              <a:t>Majority of respondents chose following options: on the base of competition (47%), direct selection (45%). Some answered: information from the colleagues (25%), vacancies fairs (22%), advertisings in the newspapers (22%), organization’s own web-site (15%)</a:t>
            </a:r>
            <a:r>
              <a:rPr lang="en-US" sz="1800" dirty="0">
                <a:latin typeface="AvantGardeC" pitchFamily="82" charset="0"/>
              </a:rPr>
              <a:t> </a:t>
            </a:r>
            <a:r>
              <a:rPr lang="en-US" sz="1800" dirty="0" smtClean="0">
                <a:latin typeface="AvantGardeC" pitchFamily="82" charset="0"/>
              </a:rPr>
              <a:t>and employment agencies (12%). 12% of the respondents have chosen “other” option, where they have stated: by recommendations, CVs collection, employment web-sites.</a:t>
            </a:r>
            <a:endParaRPr lang="ru-RU" sz="1800" dirty="0">
              <a:latin typeface="AvantGardeC" pitchFamily="82" charset="0"/>
            </a:endParaRPr>
          </a:p>
          <a:p>
            <a:pPr marL="0" indent="0" algn="just">
              <a:spcBef>
                <a:spcPts val="0"/>
              </a:spcBef>
              <a:buNone/>
            </a:pPr>
            <a:endParaRPr lang="ru-RU" sz="1800" dirty="0">
              <a:latin typeface="AvantGardeC" pitchFamily="82" charset="0"/>
              <a:ea typeface="Arial Unicode MS" panose="020B0604020202020204" pitchFamily="34" charset="-128"/>
              <a:cs typeface="Arial Unicode MS" panose="020B0604020202020204" pitchFamily="34" charset="-12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3563888" cy="1017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Прямая соединительная линия 9"/>
          <p:cNvCxnSpPr/>
          <p:nvPr/>
        </p:nvCxnSpPr>
        <p:spPr>
          <a:xfrm flipV="1">
            <a:off x="323528" y="6575040"/>
            <a:ext cx="8568952" cy="22312"/>
          </a:xfrm>
          <a:prstGeom prst="line">
            <a:avLst/>
          </a:prstGeom>
        </p:spPr>
        <p:style>
          <a:lnRef idx="3">
            <a:schemeClr val="accent1"/>
          </a:lnRef>
          <a:fillRef idx="0">
            <a:schemeClr val="accent1"/>
          </a:fillRef>
          <a:effectRef idx="2">
            <a:schemeClr val="accent1"/>
          </a:effectRef>
          <a:fontRef idx="minor">
            <a:schemeClr val="tx1"/>
          </a:fontRef>
        </p:style>
      </p:cxnSp>
      <p:sp>
        <p:nvSpPr>
          <p:cNvPr id="11" name="Заголовок 3"/>
          <p:cNvSpPr txBox="1">
            <a:spLocks/>
          </p:cNvSpPr>
          <p:nvPr/>
        </p:nvSpPr>
        <p:spPr>
          <a:xfrm flipH="1">
            <a:off x="7020272" y="6021288"/>
            <a:ext cx="1944216"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dirty="0" smtClean="0">
                <a:solidFill>
                  <a:srgbClr val="002060"/>
                </a:solidFill>
                <a:latin typeface="Impact" pitchFamily="34" charset="0"/>
                <a:ea typeface="Arial Unicode MS" panose="020B0604020202020204" pitchFamily="34" charset="-128"/>
                <a:cs typeface="Arial Unicode MS" panose="020B0604020202020204" pitchFamily="34" charset="-128"/>
              </a:rPr>
              <a:t>www.keu.kz</a:t>
            </a:r>
            <a:endParaRPr lang="ru-RU" sz="1600" dirty="0">
              <a:solidFill>
                <a:srgbClr val="002060"/>
              </a:solidFill>
              <a:latin typeface="Impact" pitchFamily="34" charset="0"/>
              <a:ea typeface="Arial Unicode MS" panose="020B0604020202020204" pitchFamily="34" charset="-128"/>
              <a:cs typeface="Arial Unicode MS" panose="020B0604020202020204" pitchFamily="34" charset="-128"/>
            </a:endParaRPr>
          </a:p>
        </p:txBody>
      </p:sp>
      <p:pic>
        <p:nvPicPr>
          <p:cNvPr id="12" name="Рисунок 11" descr="эмблема КЭУ 50 лет каз png.png"/>
          <p:cNvPicPr>
            <a:picLocks noChangeAspect="1"/>
          </p:cNvPicPr>
          <p:nvPr/>
        </p:nvPicPr>
        <p:blipFill>
          <a:blip r:embed="rId3" cstate="print"/>
          <a:stretch>
            <a:fillRect/>
          </a:stretch>
        </p:blipFill>
        <p:spPr>
          <a:xfrm>
            <a:off x="251520" y="6021288"/>
            <a:ext cx="959964" cy="476672"/>
          </a:xfrm>
          <a:prstGeom prst="rect">
            <a:avLst/>
          </a:prstGeom>
        </p:spPr>
      </p:pic>
      <p:grpSp>
        <p:nvGrpSpPr>
          <p:cNvPr id="7" name="Группа 6"/>
          <p:cNvGrpSpPr/>
          <p:nvPr/>
        </p:nvGrpSpPr>
        <p:grpSpPr>
          <a:xfrm>
            <a:off x="3760063" y="1628802"/>
            <a:ext cx="5383937" cy="3024334"/>
            <a:chOff x="6099228" y="3203355"/>
            <a:chExt cx="7208211" cy="2795056"/>
          </a:xfrm>
        </p:grpSpPr>
        <p:pic>
          <p:nvPicPr>
            <p:cNvPr id="2" name="Picture 2" descr="D:\_User\Desktop\Безымянный.jpg"/>
            <p:cNvPicPr>
              <a:picLocks noChangeAspect="1" noChangeArrowheads="1"/>
            </p:cNvPicPr>
            <p:nvPr/>
          </p:nvPicPr>
          <p:blipFill rotWithShape="1">
            <a:blip r:embed="rId4">
              <a:extLst>
                <a:ext uri="{28A0092B-C50C-407E-A947-70E740481C1C}">
                  <a14:useLocalDpi xmlns:a14="http://schemas.microsoft.com/office/drawing/2010/main" val="0"/>
                </a:ext>
              </a:extLst>
            </a:blip>
            <a:srcRect t="12236"/>
            <a:stretch/>
          </p:blipFill>
          <p:spPr bwMode="auto">
            <a:xfrm>
              <a:off x="6591085" y="3203355"/>
              <a:ext cx="6716354" cy="27950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99228" y="3387435"/>
              <a:ext cx="3211660" cy="2426896"/>
            </a:xfrm>
            <a:prstGeom prst="rect">
              <a:avLst/>
            </a:prstGeom>
            <a:noFill/>
          </p:spPr>
          <p:txBody>
            <a:bodyPr wrap="square" rtlCol="0">
              <a:spAutoFit/>
            </a:bodyPr>
            <a:lstStyle/>
            <a:p>
              <a:pPr algn="r">
                <a:lnSpc>
                  <a:spcPct val="200000"/>
                </a:lnSpc>
              </a:pPr>
              <a:r>
                <a:rPr lang="en-US" sz="1200" b="1" dirty="0">
                  <a:solidFill>
                    <a:schemeClr val="accent1">
                      <a:lumMod val="50000"/>
                    </a:schemeClr>
                  </a:solidFill>
                  <a:latin typeface="+mj-lt"/>
                </a:rPr>
                <a:t>On the base of competition </a:t>
              </a:r>
            </a:p>
            <a:p>
              <a:pPr algn="r">
                <a:lnSpc>
                  <a:spcPct val="200000"/>
                </a:lnSpc>
              </a:pPr>
              <a:r>
                <a:rPr lang="en-US" sz="1200" b="1" dirty="0" smtClean="0">
                  <a:solidFill>
                    <a:schemeClr val="accent1">
                      <a:lumMod val="50000"/>
                    </a:schemeClr>
                  </a:solidFill>
                  <a:latin typeface="+mj-lt"/>
                </a:rPr>
                <a:t>Direct </a:t>
              </a:r>
              <a:r>
                <a:rPr lang="en-US" sz="1200" b="1" dirty="0">
                  <a:solidFill>
                    <a:schemeClr val="accent1">
                      <a:lumMod val="50000"/>
                    </a:schemeClr>
                  </a:solidFill>
                  <a:latin typeface="+mj-lt"/>
                </a:rPr>
                <a:t>selection</a:t>
              </a:r>
            </a:p>
            <a:p>
              <a:pPr algn="r">
                <a:lnSpc>
                  <a:spcPct val="200000"/>
                </a:lnSpc>
              </a:pPr>
              <a:r>
                <a:rPr lang="en-US" sz="1200" b="1" dirty="0">
                  <a:solidFill>
                    <a:schemeClr val="accent1">
                      <a:lumMod val="50000"/>
                    </a:schemeClr>
                  </a:solidFill>
                  <a:latin typeface="+mj-lt"/>
                </a:rPr>
                <a:t>Information from the colleagues</a:t>
              </a:r>
            </a:p>
            <a:p>
              <a:pPr algn="r">
                <a:lnSpc>
                  <a:spcPct val="200000"/>
                </a:lnSpc>
              </a:pPr>
              <a:r>
                <a:rPr lang="en-US" sz="1200" b="1" dirty="0">
                  <a:solidFill>
                    <a:schemeClr val="accent1">
                      <a:lumMod val="50000"/>
                    </a:schemeClr>
                  </a:solidFill>
                  <a:latin typeface="+mj-lt"/>
                </a:rPr>
                <a:t>Vacancies fair</a:t>
              </a:r>
            </a:p>
            <a:p>
              <a:pPr algn="r">
                <a:lnSpc>
                  <a:spcPct val="200000"/>
                </a:lnSpc>
              </a:pPr>
              <a:r>
                <a:rPr lang="en-US" sz="1200" b="1" dirty="0">
                  <a:solidFill>
                    <a:schemeClr val="accent1">
                      <a:lumMod val="50000"/>
                    </a:schemeClr>
                  </a:solidFill>
                  <a:latin typeface="+mj-lt"/>
                </a:rPr>
                <a:t>Own web-site</a:t>
              </a:r>
            </a:p>
            <a:p>
              <a:pPr algn="r">
                <a:lnSpc>
                  <a:spcPct val="200000"/>
                </a:lnSpc>
              </a:pPr>
              <a:r>
                <a:rPr lang="en-US" sz="1200" b="1" dirty="0">
                  <a:solidFill>
                    <a:schemeClr val="accent1">
                      <a:lumMod val="50000"/>
                    </a:schemeClr>
                  </a:solidFill>
                  <a:latin typeface="+mj-lt"/>
                </a:rPr>
                <a:t>Employment agency</a:t>
              </a:r>
            </a:p>
            <a:p>
              <a:pPr algn="r">
                <a:lnSpc>
                  <a:spcPct val="200000"/>
                </a:lnSpc>
              </a:pPr>
              <a:r>
                <a:rPr lang="en-US" sz="1200" b="1" dirty="0">
                  <a:solidFill>
                    <a:schemeClr val="accent1">
                      <a:lumMod val="50000"/>
                    </a:schemeClr>
                  </a:solidFill>
                  <a:latin typeface="+mj-lt"/>
                </a:rPr>
                <a:t>Other: CV collection, web-sites</a:t>
              </a:r>
            </a:p>
          </p:txBody>
        </p:sp>
      </p:grpSp>
    </p:spTree>
    <p:extLst>
      <p:ext uri="{BB962C8B-B14F-4D97-AF65-F5344CB8AC3E}">
        <p14:creationId xmlns:p14="http://schemas.microsoft.com/office/powerpoint/2010/main" val="883707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707904" y="260648"/>
            <a:ext cx="5256584" cy="566936"/>
          </a:xfrm>
        </p:spPr>
        <p:txBody>
          <a:bodyPr>
            <a:noAutofit/>
          </a:bodyPr>
          <a:lstStyle/>
          <a:p>
            <a:r>
              <a:rPr lang="en-US" sz="1800" b="1" dirty="0" smtClean="0">
                <a:solidFill>
                  <a:srgbClr val="C00000"/>
                </a:solidFill>
                <a:effectLst>
                  <a:outerShdw blurRad="38100" dist="38100" dir="2700000" algn="tl">
                    <a:srgbClr val="000000">
                      <a:alpha val="43137"/>
                    </a:srgbClr>
                  </a:outerShdw>
                </a:effectLst>
                <a:latin typeface="AvantGardeC" pitchFamily="82" charset="0"/>
              </a:rPr>
              <a:t>“What skills should have a university graduate to get a job in your organization?”</a:t>
            </a:r>
            <a:endParaRPr lang="ru-RU" sz="1800" b="1" dirty="0">
              <a:solidFill>
                <a:srgbClr val="C00000"/>
              </a:solidFill>
              <a:effectLst>
                <a:outerShdw blurRad="38100" dist="38100" dir="2700000" algn="tl">
                  <a:srgbClr val="000000">
                    <a:alpha val="43137"/>
                  </a:srgbClr>
                </a:outerShdw>
              </a:effectLst>
              <a:latin typeface="AvantGardeC" pitchFamily="82" charset="0"/>
            </a:endParaRPr>
          </a:p>
        </p:txBody>
      </p:sp>
      <p:sp>
        <p:nvSpPr>
          <p:cNvPr id="5" name="Объект 4"/>
          <p:cNvSpPr>
            <a:spLocks noGrp="1"/>
          </p:cNvSpPr>
          <p:nvPr>
            <p:ph idx="1"/>
          </p:nvPr>
        </p:nvSpPr>
        <p:spPr>
          <a:xfrm>
            <a:off x="107504" y="1196752"/>
            <a:ext cx="8712968" cy="4641379"/>
          </a:xfrm>
        </p:spPr>
        <p:txBody>
          <a:bodyPr>
            <a:noAutofit/>
          </a:bodyPr>
          <a:lstStyle/>
          <a:p>
            <a:pPr marL="0" indent="363538" algn="just">
              <a:buNone/>
            </a:pPr>
            <a:r>
              <a:rPr lang="en-US" sz="1800" dirty="0" smtClean="0">
                <a:latin typeface="AvantGardeC" pitchFamily="82" charset="0"/>
              </a:rPr>
              <a:t>During the employment of </a:t>
            </a:r>
            <a:r>
              <a:rPr lang="en-US" sz="1800" dirty="0">
                <a:latin typeface="AvantGardeC" pitchFamily="82" charset="0"/>
              </a:rPr>
              <a:t>the </a:t>
            </a:r>
            <a:r>
              <a:rPr lang="en-US" sz="1800" dirty="0" smtClean="0">
                <a:latin typeface="AvantGardeC" pitchFamily="82" charset="0"/>
              </a:rPr>
              <a:t>young </a:t>
            </a:r>
            <a:r>
              <a:rPr lang="en-US" sz="1800" dirty="0">
                <a:latin typeface="AvantGardeC" pitchFamily="82" charset="0"/>
              </a:rPr>
              <a:t>employee employer always imposes a number of requirements </a:t>
            </a:r>
            <a:r>
              <a:rPr lang="en-US" sz="1800" dirty="0" smtClean="0">
                <a:latin typeface="AvantGardeC" pitchFamily="82" charset="0"/>
              </a:rPr>
              <a:t>from which he determines the professional level of a given candidate, in </a:t>
            </a:r>
            <a:r>
              <a:rPr lang="en-US" sz="1800" dirty="0">
                <a:latin typeface="AvantGardeC" pitchFamily="82" charset="0"/>
              </a:rPr>
              <a:t>order to determine the extent of his </a:t>
            </a:r>
            <a:r>
              <a:rPr lang="en-US" sz="1800" dirty="0" smtClean="0">
                <a:latin typeface="AvantGardeC" pitchFamily="82" charset="0"/>
              </a:rPr>
              <a:t>ability </a:t>
            </a:r>
            <a:r>
              <a:rPr lang="en-US" sz="1800" dirty="0">
                <a:latin typeface="AvantGardeC" pitchFamily="82" charset="0"/>
              </a:rPr>
              <a:t>to work.</a:t>
            </a:r>
            <a:endParaRPr lang="ru-RU" sz="1800" dirty="0">
              <a:latin typeface="AvantGardeC" pitchFamily="82" charset="0"/>
            </a:endParaRPr>
          </a:p>
          <a:p>
            <a:pPr marL="0" indent="363538" algn="just">
              <a:buNone/>
            </a:pPr>
            <a:r>
              <a:rPr lang="en-US" sz="1800" dirty="0" smtClean="0">
                <a:latin typeface="AvantGardeC" pitchFamily="82" charset="0"/>
              </a:rPr>
              <a:t>Results of the answers on </a:t>
            </a:r>
            <a:r>
              <a:rPr lang="en-US" sz="1800" dirty="0">
                <a:latin typeface="AvantGardeC" pitchFamily="82" charset="0"/>
              </a:rPr>
              <a:t>question “What skills should have a university graduate to get a job in your </a:t>
            </a:r>
            <a:r>
              <a:rPr lang="en-US" sz="1800" dirty="0" smtClean="0">
                <a:latin typeface="AvantGardeC" pitchFamily="82" charset="0"/>
              </a:rPr>
              <a:t>organization?” (it was offered to choose max. 3 options from the offered list). Analysis showed that greatest influence on the efficiency of the university graduates work was exerted by: </a:t>
            </a:r>
            <a:endParaRPr lang="ru-RU" sz="1800" dirty="0" smtClean="0">
              <a:latin typeface="AvantGardeC" pitchFamily="82" charset="0"/>
            </a:endParaRPr>
          </a:p>
          <a:p>
            <a:endParaRPr lang="ru-RU" sz="1800" dirty="0" smtClean="0">
              <a:latin typeface="AvantGardeC" pitchFamily="82" charset="0"/>
            </a:endParaRPr>
          </a:p>
          <a:p>
            <a:endParaRPr lang="ru-RU" sz="1800" dirty="0">
              <a:latin typeface="AvantGardeC" pitchFamily="82" charset="0"/>
            </a:endParaRPr>
          </a:p>
          <a:p>
            <a:endParaRPr lang="ru-RU" sz="1800" dirty="0">
              <a:latin typeface="AvantGardeC" pitchFamily="82" charset="0"/>
            </a:endParaRPr>
          </a:p>
          <a:p>
            <a:endParaRPr lang="ru-RU" sz="1800" dirty="0">
              <a:latin typeface="AvantGardeC" pitchFamily="82" charset="0"/>
            </a:endParaRPr>
          </a:p>
          <a:p>
            <a:pPr marL="0" indent="0" algn="just">
              <a:spcBef>
                <a:spcPts val="0"/>
              </a:spcBef>
              <a:buNone/>
            </a:pPr>
            <a:endParaRPr lang="ru-RU" sz="1800" dirty="0">
              <a:latin typeface="AvantGardeC" pitchFamily="82" charset="0"/>
              <a:ea typeface="Arial Unicode MS" panose="020B0604020202020204" pitchFamily="34" charset="-128"/>
              <a:cs typeface="Arial Unicode MS" panose="020B0604020202020204" pitchFamily="34" charset="-12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3563888" cy="1017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Прямая соединительная линия 8"/>
          <p:cNvCxnSpPr/>
          <p:nvPr/>
        </p:nvCxnSpPr>
        <p:spPr>
          <a:xfrm flipV="1">
            <a:off x="323528" y="6575040"/>
            <a:ext cx="8568952" cy="22312"/>
          </a:xfrm>
          <a:prstGeom prst="line">
            <a:avLst/>
          </a:prstGeom>
        </p:spPr>
        <p:style>
          <a:lnRef idx="3">
            <a:schemeClr val="accent1"/>
          </a:lnRef>
          <a:fillRef idx="0">
            <a:schemeClr val="accent1"/>
          </a:fillRef>
          <a:effectRef idx="2">
            <a:schemeClr val="accent1"/>
          </a:effectRef>
          <a:fontRef idx="minor">
            <a:schemeClr val="tx1"/>
          </a:fontRef>
        </p:style>
      </p:cxnSp>
      <p:sp>
        <p:nvSpPr>
          <p:cNvPr id="11" name="Заголовок 3"/>
          <p:cNvSpPr txBox="1">
            <a:spLocks/>
          </p:cNvSpPr>
          <p:nvPr/>
        </p:nvSpPr>
        <p:spPr>
          <a:xfrm flipH="1">
            <a:off x="7020272" y="6021288"/>
            <a:ext cx="1944216"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dirty="0" smtClean="0">
                <a:solidFill>
                  <a:srgbClr val="002060"/>
                </a:solidFill>
                <a:latin typeface="Impact" pitchFamily="34" charset="0"/>
                <a:ea typeface="Arial Unicode MS" panose="020B0604020202020204" pitchFamily="34" charset="-128"/>
                <a:cs typeface="Arial Unicode MS" panose="020B0604020202020204" pitchFamily="34" charset="-128"/>
              </a:rPr>
              <a:t>www.keu.kz</a:t>
            </a:r>
            <a:endParaRPr lang="ru-RU" sz="1600" dirty="0">
              <a:solidFill>
                <a:srgbClr val="002060"/>
              </a:solidFill>
              <a:latin typeface="Impact" pitchFamily="34" charset="0"/>
              <a:ea typeface="Arial Unicode MS" panose="020B0604020202020204" pitchFamily="34" charset="-128"/>
              <a:cs typeface="Arial Unicode MS" panose="020B0604020202020204" pitchFamily="34" charset="-128"/>
            </a:endParaRPr>
          </a:p>
        </p:txBody>
      </p:sp>
      <p:pic>
        <p:nvPicPr>
          <p:cNvPr id="12" name="Рисунок 11" descr="эмблема КЭУ 50 лет каз png.png"/>
          <p:cNvPicPr>
            <a:picLocks noChangeAspect="1"/>
          </p:cNvPicPr>
          <p:nvPr/>
        </p:nvPicPr>
        <p:blipFill>
          <a:blip r:embed="rId3" cstate="print"/>
          <a:stretch>
            <a:fillRect/>
          </a:stretch>
        </p:blipFill>
        <p:spPr>
          <a:xfrm>
            <a:off x="251520" y="6021288"/>
            <a:ext cx="959964" cy="476672"/>
          </a:xfrm>
          <a:prstGeom prst="rect">
            <a:avLst/>
          </a:prstGeom>
        </p:spPr>
      </p:pic>
      <p:grpSp>
        <p:nvGrpSpPr>
          <p:cNvPr id="3" name="Группа 2"/>
          <p:cNvGrpSpPr/>
          <p:nvPr/>
        </p:nvGrpSpPr>
        <p:grpSpPr>
          <a:xfrm>
            <a:off x="515427" y="2996952"/>
            <a:ext cx="8185153" cy="2752725"/>
            <a:chOff x="539552" y="3367394"/>
            <a:chExt cx="8185153" cy="2752725"/>
          </a:xfrm>
        </p:grpSpPr>
        <p:pic>
          <p:nvPicPr>
            <p:cNvPr id="2050" name="Picture 2" descr="D:\_User\Desktop\Безымянный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1855" y="3367394"/>
              <a:ext cx="3752850" cy="27527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9552" y="3463481"/>
              <a:ext cx="4432303" cy="2554545"/>
            </a:xfrm>
            <a:prstGeom prst="rect">
              <a:avLst/>
            </a:prstGeom>
            <a:noFill/>
          </p:spPr>
          <p:txBody>
            <a:bodyPr wrap="none" rtlCol="0">
              <a:spAutoFit/>
            </a:bodyPr>
            <a:lstStyle/>
            <a:p>
              <a:pPr algn="r"/>
              <a:r>
                <a:rPr lang="en-US" sz="1600" dirty="0" smtClean="0"/>
                <a:t>Knowledge in the professional sphere</a:t>
              </a:r>
            </a:p>
            <a:p>
              <a:pPr algn="r"/>
              <a:r>
                <a:rPr lang="en-US" sz="1600" dirty="0" smtClean="0"/>
                <a:t>Competitiveness and permanent self-improvement</a:t>
              </a:r>
            </a:p>
            <a:p>
              <a:pPr algn="r"/>
              <a:r>
                <a:rPr lang="en-US" sz="1600" dirty="0" smtClean="0"/>
                <a:t>Practical skills</a:t>
              </a:r>
            </a:p>
            <a:p>
              <a:pPr algn="r"/>
              <a:r>
                <a:rPr lang="en-US" sz="1600" dirty="0" smtClean="0"/>
                <a:t>Computer literacy</a:t>
              </a:r>
            </a:p>
            <a:p>
              <a:pPr algn="r"/>
              <a:r>
                <a:rPr lang="en-US" sz="1600" dirty="0" smtClean="0"/>
                <a:t>Knowledge of industry particularities</a:t>
              </a:r>
            </a:p>
            <a:p>
              <a:pPr algn="r"/>
              <a:r>
                <a:rPr lang="en-US" sz="1600" dirty="0" smtClean="0"/>
                <a:t>Ability to anticipate problem</a:t>
              </a:r>
            </a:p>
            <a:p>
              <a:pPr algn="r"/>
              <a:r>
                <a:rPr lang="en-US" sz="1600" dirty="0" smtClean="0"/>
                <a:t>Foreign languages</a:t>
              </a:r>
            </a:p>
            <a:p>
              <a:pPr algn="r"/>
              <a:r>
                <a:rPr lang="en-US" sz="1600" dirty="0" smtClean="0"/>
                <a:t>Modern technologies</a:t>
              </a:r>
            </a:p>
            <a:p>
              <a:pPr algn="r"/>
              <a:r>
                <a:rPr lang="en-US" sz="1600" dirty="0" smtClean="0"/>
                <a:t>Knowledge in narrow specialty</a:t>
              </a:r>
            </a:p>
            <a:p>
              <a:pPr algn="r"/>
              <a:r>
                <a:rPr lang="en-US" sz="1600" dirty="0" smtClean="0"/>
                <a:t>Easy-learners, sociable</a:t>
              </a:r>
              <a:endParaRPr lang="ru-RU" sz="1600" dirty="0"/>
            </a:p>
          </p:txBody>
        </p:sp>
      </p:grpSp>
    </p:spTree>
    <p:extLst>
      <p:ext uri="{BB962C8B-B14F-4D97-AF65-F5344CB8AC3E}">
        <p14:creationId xmlns:p14="http://schemas.microsoft.com/office/powerpoint/2010/main" val="11831809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707904" y="260648"/>
            <a:ext cx="5256584" cy="566936"/>
          </a:xfrm>
        </p:spPr>
        <p:txBody>
          <a:bodyPr>
            <a:noAutofit/>
          </a:bodyPr>
          <a:lstStyle/>
          <a:p>
            <a:r>
              <a:rPr lang="en-US" sz="2000" b="1" dirty="0" smtClean="0">
                <a:solidFill>
                  <a:srgbClr val="C00000"/>
                </a:solidFill>
                <a:effectLst>
                  <a:outerShdw blurRad="38100" dist="38100" dir="2700000" algn="tl">
                    <a:srgbClr val="000000">
                      <a:alpha val="43137"/>
                    </a:srgbClr>
                  </a:outerShdw>
                </a:effectLst>
                <a:latin typeface="AvantGardeC" pitchFamily="82" charset="0"/>
              </a:rPr>
              <a:t>“What kind of personal qualities a specialist should have?”</a:t>
            </a:r>
            <a:endParaRPr lang="ru-RU" sz="2000" b="1" dirty="0">
              <a:solidFill>
                <a:srgbClr val="C00000"/>
              </a:solidFill>
              <a:effectLst>
                <a:outerShdw blurRad="38100" dist="38100" dir="2700000" algn="tl">
                  <a:srgbClr val="000000">
                    <a:alpha val="43137"/>
                  </a:srgbClr>
                </a:outerShdw>
              </a:effectLst>
              <a:latin typeface="AvantGardeC" pitchFamily="82" charset="0"/>
            </a:endParaRPr>
          </a:p>
        </p:txBody>
      </p:sp>
      <p:sp>
        <p:nvSpPr>
          <p:cNvPr id="5" name="Объект 4"/>
          <p:cNvSpPr>
            <a:spLocks noGrp="1"/>
          </p:cNvSpPr>
          <p:nvPr>
            <p:ph idx="1"/>
          </p:nvPr>
        </p:nvSpPr>
        <p:spPr>
          <a:xfrm>
            <a:off x="107504" y="1091877"/>
            <a:ext cx="8640960" cy="824955"/>
          </a:xfrm>
        </p:spPr>
        <p:txBody>
          <a:bodyPr>
            <a:noAutofit/>
          </a:bodyPr>
          <a:lstStyle/>
          <a:p>
            <a:pPr marL="0" indent="457200" algn="just">
              <a:buNone/>
            </a:pPr>
            <a:r>
              <a:rPr lang="en-US" sz="1800" dirty="0" smtClean="0">
                <a:latin typeface="AvantGardeC" pitchFamily="82" charset="0"/>
              </a:rPr>
              <a:t>On the question “What kind of personal qualities a specialist should have?” (it is was offered to choose max. 3 options) majority of employers answered following:</a:t>
            </a:r>
            <a:endParaRPr lang="ru-RU" sz="1800" dirty="0" smtClean="0">
              <a:latin typeface="AvantGardeC" pitchFamily="82" charset="0"/>
            </a:endParaRPr>
          </a:p>
          <a:p>
            <a:endParaRPr lang="ru-RU" sz="1800" dirty="0" smtClean="0">
              <a:latin typeface="AvantGardeC" pitchFamily="82" charset="0"/>
            </a:endParaRPr>
          </a:p>
          <a:p>
            <a:endParaRPr lang="ru-RU" sz="1800" dirty="0" smtClean="0">
              <a:latin typeface="AvantGardeC" pitchFamily="82" charset="0"/>
            </a:endParaRPr>
          </a:p>
          <a:p>
            <a:endParaRPr lang="ru-RU" sz="1800" dirty="0" smtClean="0">
              <a:latin typeface="AvantGardeC" pitchFamily="82" charset="0"/>
            </a:endParaRPr>
          </a:p>
          <a:p>
            <a:endParaRPr lang="ru-RU" sz="1800" dirty="0" smtClean="0">
              <a:latin typeface="AvantGardeC" pitchFamily="82" charset="0"/>
            </a:endParaRPr>
          </a:p>
          <a:p>
            <a:endParaRPr lang="ru-RU" sz="1800" dirty="0" smtClean="0">
              <a:latin typeface="AvantGardeC" pitchFamily="82" charset="0"/>
            </a:endParaRPr>
          </a:p>
          <a:p>
            <a:endParaRPr lang="ru-RU" sz="1800" dirty="0" smtClean="0">
              <a:latin typeface="AvantGardeC" pitchFamily="82" charset="0"/>
            </a:endParaRPr>
          </a:p>
          <a:p>
            <a:endParaRPr lang="ru-RU" sz="1800" dirty="0" smtClean="0">
              <a:latin typeface="AvantGardeC" pitchFamily="82" charset="0"/>
            </a:endParaRPr>
          </a:p>
          <a:p>
            <a:endParaRPr lang="ru-RU" sz="1800" dirty="0" smtClean="0">
              <a:latin typeface="AvantGardeC" pitchFamily="82" charset="0"/>
            </a:endParaRPr>
          </a:p>
          <a:p>
            <a:endParaRPr lang="ru-RU" sz="1800" dirty="0" smtClean="0">
              <a:latin typeface="AvantGardeC" pitchFamily="82" charset="0"/>
            </a:endParaRPr>
          </a:p>
          <a:p>
            <a:pPr marL="0" indent="0" algn="just">
              <a:spcBef>
                <a:spcPts val="0"/>
              </a:spcBef>
              <a:buNone/>
            </a:pPr>
            <a:endParaRPr lang="ru-RU" sz="1800" dirty="0">
              <a:latin typeface="AvantGardeC" pitchFamily="82" charset="0"/>
              <a:ea typeface="Arial Unicode MS" panose="020B0604020202020204" pitchFamily="34" charset="-128"/>
              <a:cs typeface="Arial Unicode MS" panose="020B0604020202020204" pitchFamily="34" charset="-12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3563888" cy="1017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Объект 4"/>
          <p:cNvSpPr txBox="1">
            <a:spLocks/>
          </p:cNvSpPr>
          <p:nvPr/>
        </p:nvSpPr>
        <p:spPr>
          <a:xfrm>
            <a:off x="131464" y="4861150"/>
            <a:ext cx="8761015" cy="648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363538" algn="just">
              <a:buNone/>
            </a:pPr>
            <a:r>
              <a:rPr lang="en-US" sz="1800" dirty="0" smtClean="0">
                <a:latin typeface="AvantGardeC" pitchFamily="82" charset="0"/>
              </a:rPr>
              <a:t>Moreover </a:t>
            </a:r>
            <a:r>
              <a:rPr lang="en-US" sz="1800" dirty="0">
                <a:latin typeface="AvantGardeC" pitchFamily="82" charset="0"/>
              </a:rPr>
              <a:t>such qualities </a:t>
            </a:r>
            <a:r>
              <a:rPr lang="en-US" sz="1800" dirty="0" smtClean="0">
                <a:latin typeface="AvantGardeC" pitchFamily="82" charset="0"/>
              </a:rPr>
              <a:t>as </a:t>
            </a:r>
            <a:r>
              <a:rPr lang="en-US" sz="1800" i="1" dirty="0" smtClean="0">
                <a:latin typeface="AvantGardeC" pitchFamily="82" charset="0"/>
              </a:rPr>
              <a:t>stress resistance, commitment, self-confidence</a:t>
            </a:r>
            <a:r>
              <a:rPr lang="en-US" sz="1800" i="1" dirty="0">
                <a:latin typeface="AvantGardeC" pitchFamily="82" charset="0"/>
              </a:rPr>
              <a:t>, the ability to conduct business </a:t>
            </a:r>
            <a:r>
              <a:rPr lang="en-US" sz="1800" i="1" dirty="0" smtClean="0">
                <a:latin typeface="AvantGardeC" pitchFamily="82" charset="0"/>
              </a:rPr>
              <a:t>negotiations </a:t>
            </a:r>
            <a:r>
              <a:rPr lang="en-US" sz="1800" dirty="0" smtClean="0">
                <a:latin typeface="AvantGardeC" pitchFamily="82" charset="0"/>
              </a:rPr>
              <a:t>are also must be added to the list of frequently asked. </a:t>
            </a:r>
            <a:endParaRPr lang="ru-RU" sz="1800" dirty="0" smtClean="0">
              <a:latin typeface="AvantGardeC" pitchFamily="82" charset="0"/>
            </a:endParaRPr>
          </a:p>
          <a:p>
            <a:endParaRPr lang="ru-RU" sz="1400" dirty="0" smtClean="0">
              <a:latin typeface="AvantGardeC" pitchFamily="82" charset="0"/>
            </a:endParaRPr>
          </a:p>
          <a:p>
            <a:endParaRPr lang="ru-RU" sz="1400" dirty="0" smtClean="0">
              <a:latin typeface="AvantGardeC" pitchFamily="82" charset="0"/>
            </a:endParaRPr>
          </a:p>
          <a:p>
            <a:endParaRPr lang="ru-RU" sz="1400" dirty="0" smtClean="0">
              <a:latin typeface="AvantGardeC" pitchFamily="82" charset="0"/>
            </a:endParaRPr>
          </a:p>
          <a:p>
            <a:endParaRPr lang="ru-RU" sz="1400" dirty="0" smtClean="0">
              <a:latin typeface="AvantGardeC" pitchFamily="82" charset="0"/>
            </a:endParaRPr>
          </a:p>
          <a:p>
            <a:endParaRPr lang="ru-RU" sz="1400" dirty="0" smtClean="0">
              <a:latin typeface="AvantGardeC" pitchFamily="82" charset="0"/>
            </a:endParaRPr>
          </a:p>
          <a:p>
            <a:endParaRPr lang="ru-RU" sz="1400" dirty="0" smtClean="0">
              <a:latin typeface="AvantGardeC" pitchFamily="82" charset="0"/>
            </a:endParaRPr>
          </a:p>
          <a:p>
            <a:endParaRPr lang="ru-RU" sz="1400" dirty="0" smtClean="0">
              <a:latin typeface="AvantGardeC" pitchFamily="82" charset="0"/>
            </a:endParaRPr>
          </a:p>
          <a:p>
            <a:pPr marL="0" indent="0" algn="just">
              <a:spcBef>
                <a:spcPts val="0"/>
              </a:spcBef>
              <a:buFont typeface="Arial" pitchFamily="34" charset="0"/>
              <a:buNone/>
            </a:pPr>
            <a:endParaRPr lang="ru-RU" sz="1400" dirty="0">
              <a:latin typeface="AvantGardeC" pitchFamily="82" charset="0"/>
              <a:ea typeface="Arial Unicode MS" panose="020B0604020202020204" pitchFamily="34" charset="-128"/>
              <a:cs typeface="Arial Unicode MS" panose="020B0604020202020204" pitchFamily="34" charset="-128"/>
            </a:endParaRPr>
          </a:p>
        </p:txBody>
      </p:sp>
      <p:cxnSp>
        <p:nvCxnSpPr>
          <p:cNvPr id="11" name="Прямая соединительная линия 10"/>
          <p:cNvCxnSpPr/>
          <p:nvPr/>
        </p:nvCxnSpPr>
        <p:spPr>
          <a:xfrm flipV="1">
            <a:off x="323528" y="6575040"/>
            <a:ext cx="8568952" cy="22312"/>
          </a:xfrm>
          <a:prstGeom prst="line">
            <a:avLst/>
          </a:prstGeom>
        </p:spPr>
        <p:style>
          <a:lnRef idx="3">
            <a:schemeClr val="accent1"/>
          </a:lnRef>
          <a:fillRef idx="0">
            <a:schemeClr val="accent1"/>
          </a:fillRef>
          <a:effectRef idx="2">
            <a:schemeClr val="accent1"/>
          </a:effectRef>
          <a:fontRef idx="minor">
            <a:schemeClr val="tx1"/>
          </a:fontRef>
        </p:style>
      </p:cxnSp>
      <p:sp>
        <p:nvSpPr>
          <p:cNvPr id="12" name="Заголовок 3"/>
          <p:cNvSpPr txBox="1">
            <a:spLocks/>
          </p:cNvSpPr>
          <p:nvPr/>
        </p:nvSpPr>
        <p:spPr>
          <a:xfrm flipH="1">
            <a:off x="7020272" y="6021288"/>
            <a:ext cx="1944216"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dirty="0" smtClean="0">
                <a:solidFill>
                  <a:srgbClr val="002060"/>
                </a:solidFill>
                <a:latin typeface="Impact" pitchFamily="34" charset="0"/>
                <a:ea typeface="Arial Unicode MS" panose="020B0604020202020204" pitchFamily="34" charset="-128"/>
                <a:cs typeface="Arial Unicode MS" panose="020B0604020202020204" pitchFamily="34" charset="-128"/>
              </a:rPr>
              <a:t>www.keu.kz</a:t>
            </a:r>
            <a:endParaRPr lang="ru-RU" sz="1600" dirty="0">
              <a:solidFill>
                <a:srgbClr val="002060"/>
              </a:solidFill>
              <a:latin typeface="Impact" pitchFamily="34" charset="0"/>
              <a:ea typeface="Arial Unicode MS" panose="020B0604020202020204" pitchFamily="34" charset="-128"/>
              <a:cs typeface="Arial Unicode MS" panose="020B0604020202020204" pitchFamily="34" charset="-128"/>
            </a:endParaRPr>
          </a:p>
        </p:txBody>
      </p:sp>
      <p:pic>
        <p:nvPicPr>
          <p:cNvPr id="13" name="Рисунок 12" descr="эмблема КЭУ 50 лет каз png.png"/>
          <p:cNvPicPr>
            <a:picLocks noChangeAspect="1"/>
          </p:cNvPicPr>
          <p:nvPr/>
        </p:nvPicPr>
        <p:blipFill>
          <a:blip r:embed="rId3" cstate="print"/>
          <a:stretch>
            <a:fillRect/>
          </a:stretch>
        </p:blipFill>
        <p:spPr>
          <a:xfrm>
            <a:off x="251520" y="6021288"/>
            <a:ext cx="959964" cy="476672"/>
          </a:xfrm>
          <a:prstGeom prst="rect">
            <a:avLst/>
          </a:prstGeom>
        </p:spPr>
      </p:pic>
      <p:grpSp>
        <p:nvGrpSpPr>
          <p:cNvPr id="6" name="Группа 5"/>
          <p:cNvGrpSpPr/>
          <p:nvPr/>
        </p:nvGrpSpPr>
        <p:grpSpPr>
          <a:xfrm>
            <a:off x="1211484" y="1916833"/>
            <a:ext cx="6960916" cy="2736304"/>
            <a:chOff x="1211484" y="1916833"/>
            <a:chExt cx="6960916" cy="2736304"/>
          </a:xfrm>
        </p:grpSpPr>
        <p:pic>
          <p:nvPicPr>
            <p:cNvPr id="2" name="Picture 2" descr="D:\_User\Desktop\Безымянный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1429" y="1916833"/>
              <a:ext cx="3840971" cy="27363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11484" y="2086105"/>
              <a:ext cx="3146317" cy="2431435"/>
            </a:xfrm>
            <a:prstGeom prst="rect">
              <a:avLst/>
            </a:prstGeom>
            <a:noFill/>
          </p:spPr>
          <p:txBody>
            <a:bodyPr wrap="square" rtlCol="0">
              <a:spAutoFit/>
            </a:bodyPr>
            <a:lstStyle/>
            <a:p>
              <a:pPr algn="r">
                <a:lnSpc>
                  <a:spcPct val="150000"/>
                </a:lnSpc>
              </a:pPr>
              <a:r>
                <a:rPr lang="en-US" dirty="0" smtClean="0"/>
                <a:t>Responsibility</a:t>
              </a:r>
            </a:p>
            <a:p>
              <a:pPr algn="r">
                <a:lnSpc>
                  <a:spcPct val="150000"/>
                </a:lnSpc>
              </a:pPr>
              <a:r>
                <a:rPr lang="en-US" dirty="0" smtClean="0"/>
                <a:t>Professional curiosity</a:t>
              </a:r>
            </a:p>
            <a:p>
              <a:pPr algn="r">
                <a:lnSpc>
                  <a:spcPct val="150000"/>
                </a:lnSpc>
              </a:pPr>
              <a:r>
                <a:rPr lang="en-US" dirty="0" smtClean="0"/>
                <a:t>Hard working</a:t>
              </a:r>
            </a:p>
            <a:p>
              <a:pPr algn="r">
                <a:lnSpc>
                  <a:spcPct val="150000"/>
                </a:lnSpc>
              </a:pPr>
              <a:r>
                <a:rPr lang="en-US" dirty="0" smtClean="0"/>
                <a:t>Creative thinking</a:t>
              </a:r>
            </a:p>
            <a:p>
              <a:pPr algn="r">
                <a:lnSpc>
                  <a:spcPct val="150000"/>
                </a:lnSpc>
              </a:pPr>
              <a:r>
                <a:rPr lang="en-US" sz="1600" dirty="0" smtClean="0"/>
                <a:t>Communicable </a:t>
              </a:r>
            </a:p>
            <a:p>
              <a:pPr algn="r"/>
              <a:endParaRPr lang="en-US" sz="2000" dirty="0" smtClean="0"/>
            </a:p>
          </p:txBody>
        </p:sp>
      </p:grpSp>
    </p:spTree>
    <p:extLst>
      <p:ext uri="{BB962C8B-B14F-4D97-AF65-F5344CB8AC3E}">
        <p14:creationId xmlns:p14="http://schemas.microsoft.com/office/powerpoint/2010/main" val="715398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107504" y="1523925"/>
            <a:ext cx="6048672" cy="4281339"/>
          </a:xfrm>
        </p:spPr>
        <p:txBody>
          <a:bodyPr>
            <a:noAutofit/>
          </a:bodyPr>
          <a:lstStyle/>
          <a:p>
            <a:pPr marL="0" indent="363538" algn="just">
              <a:buNone/>
              <a:tabLst>
                <a:tab pos="0" algn="l"/>
              </a:tabLst>
            </a:pPr>
            <a:r>
              <a:rPr lang="en-US" sz="1800" dirty="0" smtClean="0">
                <a:latin typeface="AvantGardeC" pitchFamily="82" charset="0"/>
              </a:rPr>
              <a:t>Herewith, it should be noted, that some comments from the employers side were made as well: </a:t>
            </a:r>
            <a:endParaRPr lang="ru-RU" sz="1800" dirty="0" smtClean="0">
              <a:latin typeface="AvantGardeC" pitchFamily="82" charset="0"/>
            </a:endParaRPr>
          </a:p>
          <a:p>
            <a:pPr marL="0" indent="363538" algn="just">
              <a:buFont typeface="Wingdings" panose="05000000000000000000" pitchFamily="2" charset="2"/>
              <a:buChar char="Ø"/>
              <a:tabLst>
                <a:tab pos="0" algn="l"/>
              </a:tabLst>
            </a:pPr>
            <a:r>
              <a:rPr lang="en-US" sz="1800" dirty="0" smtClean="0">
                <a:latin typeface="AvantGardeC" pitchFamily="82" charset="0"/>
              </a:rPr>
              <a:t>Poor attendance of employment events by students (poor awareness, low activity, etc.)</a:t>
            </a:r>
            <a:r>
              <a:rPr lang="ru-RU" sz="1800" dirty="0" smtClean="0">
                <a:latin typeface="AvantGardeC" pitchFamily="82" charset="0"/>
              </a:rPr>
              <a:t>;  </a:t>
            </a:r>
          </a:p>
          <a:p>
            <a:pPr marL="0" indent="363538" algn="just">
              <a:buFont typeface="Wingdings" panose="05000000000000000000" pitchFamily="2" charset="2"/>
              <a:buChar char="Ø"/>
              <a:tabLst>
                <a:tab pos="0" algn="l"/>
              </a:tabLst>
            </a:pPr>
            <a:r>
              <a:rPr lang="en-US" sz="1800" dirty="0" smtClean="0">
                <a:latin typeface="AvantGardeC" pitchFamily="82" charset="0"/>
              </a:rPr>
              <a:t>Lack of the </a:t>
            </a:r>
            <a:r>
              <a:rPr lang="en-US" sz="1800" dirty="0">
                <a:latin typeface="AvantGardeC" pitchFamily="82" charset="0"/>
              </a:rPr>
              <a:t>employment center </a:t>
            </a:r>
            <a:r>
              <a:rPr lang="en-US" sz="1800" dirty="0" smtClean="0">
                <a:latin typeface="AvantGardeC" pitchFamily="82" charset="0"/>
              </a:rPr>
              <a:t>in a university or among those </a:t>
            </a:r>
            <a:r>
              <a:rPr lang="en-US" sz="1800" dirty="0">
                <a:latin typeface="AvantGardeC" pitchFamily="82" charset="0"/>
              </a:rPr>
              <a:t>responsible for the organization of work with companies interested in attracting students and graduates;</a:t>
            </a:r>
            <a:r>
              <a:rPr lang="ru-RU" sz="1800" dirty="0" smtClean="0">
                <a:latin typeface="AvantGardeC" pitchFamily="82" charset="0"/>
              </a:rPr>
              <a:t> </a:t>
            </a:r>
            <a:endParaRPr lang="ru-RU" sz="1800" dirty="0">
              <a:latin typeface="AvantGardeC" pitchFamily="82" charset="0"/>
            </a:endParaRPr>
          </a:p>
          <a:p>
            <a:pPr marL="0" indent="363538" algn="just">
              <a:buFont typeface="Wingdings" panose="05000000000000000000" pitchFamily="2" charset="2"/>
              <a:buChar char="Ø"/>
              <a:tabLst>
                <a:tab pos="0" algn="l"/>
              </a:tabLst>
            </a:pPr>
            <a:r>
              <a:rPr lang="en-US" sz="1800" dirty="0" smtClean="0">
                <a:latin typeface="AvantGardeC" pitchFamily="82" charset="0"/>
              </a:rPr>
              <a:t>Low interest of regional and city centers in collaboration with employers</a:t>
            </a:r>
            <a:r>
              <a:rPr lang="ru-RU" sz="1800" dirty="0" smtClean="0">
                <a:latin typeface="AvantGardeC" pitchFamily="82" charset="0"/>
              </a:rPr>
              <a:t>; </a:t>
            </a:r>
          </a:p>
          <a:p>
            <a:pPr marL="0" indent="363538" algn="just">
              <a:buFont typeface="Wingdings" panose="05000000000000000000" pitchFamily="2" charset="2"/>
              <a:buChar char="Ø"/>
              <a:tabLst>
                <a:tab pos="0" algn="l"/>
              </a:tabLst>
            </a:pPr>
            <a:r>
              <a:rPr lang="en-US" sz="1800" dirty="0" smtClean="0">
                <a:latin typeface="AvantGardeC" pitchFamily="82" charset="0"/>
              </a:rPr>
              <a:t>High prices for the employment center services</a:t>
            </a:r>
            <a:r>
              <a:rPr lang="ru-RU" sz="1800" dirty="0" smtClean="0">
                <a:latin typeface="AvantGardeC" pitchFamily="82" charset="0"/>
              </a:rPr>
              <a:t>;  </a:t>
            </a:r>
          </a:p>
          <a:p>
            <a:pPr marL="0" indent="363538" algn="just">
              <a:buFont typeface="Wingdings" panose="05000000000000000000" pitchFamily="2" charset="2"/>
              <a:buChar char="Ø"/>
              <a:tabLst>
                <a:tab pos="0" algn="l"/>
              </a:tabLst>
            </a:pPr>
            <a:r>
              <a:rPr lang="en-US" sz="1800" dirty="0" smtClean="0">
                <a:latin typeface="AvantGardeC" pitchFamily="82" charset="0"/>
              </a:rPr>
              <a:t>Insufficient level of events organization and other forms of the work with young specialists</a:t>
            </a:r>
            <a:r>
              <a:rPr lang="ru-RU" sz="1800" dirty="0" smtClean="0">
                <a:latin typeface="AvantGardeC" pitchFamily="82" charset="0"/>
              </a:rPr>
              <a:t>;</a:t>
            </a:r>
            <a:endParaRPr lang="ru-RU" sz="1800" dirty="0">
              <a:latin typeface="AvantGardeC" pitchFamily="82" charset="0"/>
            </a:endParaRPr>
          </a:p>
          <a:p>
            <a:pPr marL="0" indent="363538" algn="just">
              <a:buFont typeface="Wingdings" panose="05000000000000000000" pitchFamily="2" charset="2"/>
              <a:buChar char="Ø"/>
              <a:tabLst>
                <a:tab pos="0" algn="l"/>
              </a:tabLst>
            </a:pPr>
            <a:r>
              <a:rPr lang="en-US" sz="1800" dirty="0" smtClean="0">
                <a:latin typeface="AvantGardeC" pitchFamily="82" charset="0"/>
              </a:rPr>
              <a:t>Lack </a:t>
            </a:r>
            <a:r>
              <a:rPr lang="en-US" sz="1800" dirty="0">
                <a:latin typeface="AvantGardeC" pitchFamily="82" charset="0"/>
              </a:rPr>
              <a:t>of </a:t>
            </a:r>
            <a:r>
              <a:rPr lang="en-US" sz="1800" dirty="0" smtClean="0">
                <a:latin typeface="AvantGardeC" pitchFamily="82" charset="0"/>
              </a:rPr>
              <a:t>new exciting formats </a:t>
            </a:r>
            <a:r>
              <a:rPr lang="en-US" sz="1800" dirty="0">
                <a:latin typeface="AvantGardeC" pitchFamily="82" charset="0"/>
              </a:rPr>
              <a:t>of the event at the </a:t>
            </a:r>
            <a:r>
              <a:rPr lang="en-US" sz="1800" dirty="0" smtClean="0">
                <a:latin typeface="AvantGardeC" pitchFamily="82" charset="0"/>
              </a:rPr>
              <a:t>university</a:t>
            </a:r>
            <a:r>
              <a:rPr lang="ru-RU" sz="1800" dirty="0" smtClean="0">
                <a:latin typeface="AvantGardeC" pitchFamily="82" charset="0"/>
              </a:rPr>
              <a:t>.</a:t>
            </a:r>
            <a:endParaRPr lang="ru-RU" sz="1800" dirty="0">
              <a:latin typeface="AvantGardeC" pitchFamily="82" charset="0"/>
            </a:endParaRPr>
          </a:p>
          <a:p>
            <a:pPr algn="just"/>
            <a:endParaRPr lang="ru-RU" sz="1800" dirty="0">
              <a:latin typeface="AvantGardeC" pitchFamily="82" charset="0"/>
            </a:endParaRPr>
          </a:p>
          <a:p>
            <a:pPr algn="just"/>
            <a:endParaRPr lang="ru-RU" sz="1800" dirty="0" smtClean="0">
              <a:latin typeface="AvantGardeC" pitchFamily="82" charset="0"/>
            </a:endParaRPr>
          </a:p>
          <a:p>
            <a:pPr algn="just"/>
            <a:endParaRPr lang="ru-RU" sz="1800" dirty="0">
              <a:latin typeface="AvantGardeC" pitchFamily="82" charset="0"/>
            </a:endParaRPr>
          </a:p>
          <a:p>
            <a:pPr algn="just"/>
            <a:endParaRPr lang="ru-RU" sz="1800" dirty="0" smtClean="0">
              <a:latin typeface="AvantGardeC" pitchFamily="82" charset="0"/>
            </a:endParaRPr>
          </a:p>
          <a:p>
            <a:pPr algn="just"/>
            <a:endParaRPr lang="ru-RU" sz="1800" dirty="0" smtClean="0">
              <a:latin typeface="AvantGardeC" pitchFamily="82" charset="0"/>
            </a:endParaRPr>
          </a:p>
          <a:p>
            <a:pPr algn="just"/>
            <a:endParaRPr lang="ru-RU" sz="1800" dirty="0">
              <a:latin typeface="AvantGardeC" pitchFamily="82" charset="0"/>
            </a:endParaRPr>
          </a:p>
          <a:p>
            <a:pPr algn="just"/>
            <a:endParaRPr lang="ru-RU" sz="1800" dirty="0">
              <a:latin typeface="AvantGardeC" pitchFamily="82" charset="0"/>
            </a:endParaRPr>
          </a:p>
          <a:p>
            <a:pPr algn="just"/>
            <a:endParaRPr lang="ru-RU" sz="1800" dirty="0">
              <a:latin typeface="AvantGardeC" pitchFamily="82" charset="0"/>
            </a:endParaRPr>
          </a:p>
          <a:p>
            <a:pPr marL="0" indent="0" algn="just">
              <a:spcBef>
                <a:spcPts val="0"/>
              </a:spcBef>
              <a:buNone/>
            </a:pPr>
            <a:endParaRPr lang="ru-RU" sz="1800" dirty="0">
              <a:latin typeface="AvantGardeC" pitchFamily="82" charset="0"/>
              <a:ea typeface="Arial Unicode MS" panose="020B0604020202020204" pitchFamily="34" charset="-128"/>
              <a:cs typeface="Arial Unicode MS" panose="020B0604020202020204" pitchFamily="34" charset="-12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3563888" cy="1017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Заголовок 3"/>
          <p:cNvSpPr>
            <a:spLocks noGrp="1"/>
          </p:cNvSpPr>
          <p:nvPr>
            <p:ph type="title"/>
          </p:nvPr>
        </p:nvSpPr>
        <p:spPr>
          <a:xfrm>
            <a:off x="3708400" y="260350"/>
            <a:ext cx="5256213" cy="566738"/>
          </a:xfrm>
        </p:spPr>
        <p:txBody>
          <a:bodyPr>
            <a:noAutofit/>
          </a:bodyPr>
          <a:lstStyle/>
          <a:p>
            <a:r>
              <a:rPr lang="en-US" sz="2000" b="1" dirty="0" smtClean="0">
                <a:solidFill>
                  <a:srgbClr val="C00000"/>
                </a:solidFill>
                <a:effectLst>
                  <a:outerShdw blurRad="38100" dist="38100" dir="2700000" algn="tl">
                    <a:srgbClr val="000000">
                      <a:alpha val="43137"/>
                    </a:srgbClr>
                  </a:outerShdw>
                </a:effectLst>
                <a:latin typeface="AvantGardeC" pitchFamily="82" charset="0"/>
              </a:rPr>
              <a:t>“What </a:t>
            </a:r>
            <a:r>
              <a:rPr lang="en-US" sz="2000" b="1" dirty="0">
                <a:solidFill>
                  <a:srgbClr val="C00000"/>
                </a:solidFill>
                <a:effectLst>
                  <a:outerShdw blurRad="38100" dist="38100" dir="2700000" algn="tl">
                    <a:srgbClr val="000000">
                      <a:alpha val="43137"/>
                    </a:srgbClr>
                  </a:outerShdw>
                </a:effectLst>
                <a:latin typeface="AvantGardeC" pitchFamily="82" charset="0"/>
              </a:rPr>
              <a:t>kind of personal qualities a specialist should have</a:t>
            </a:r>
            <a:r>
              <a:rPr lang="en-US" sz="2000" b="1" dirty="0" smtClean="0">
                <a:solidFill>
                  <a:srgbClr val="C00000"/>
                </a:solidFill>
                <a:effectLst>
                  <a:outerShdw blurRad="38100" dist="38100" dir="2700000" algn="tl">
                    <a:srgbClr val="000000">
                      <a:alpha val="43137"/>
                    </a:srgbClr>
                  </a:outerShdw>
                </a:effectLst>
                <a:latin typeface="AvantGardeC" pitchFamily="82" charset="0"/>
              </a:rPr>
              <a:t>?”</a:t>
            </a:r>
            <a:endParaRPr lang="ru-RU" sz="2000" b="1" dirty="0">
              <a:solidFill>
                <a:srgbClr val="C00000"/>
              </a:solidFill>
              <a:effectLst>
                <a:outerShdw blurRad="38100" dist="38100" dir="2700000" algn="tl">
                  <a:srgbClr val="000000">
                    <a:alpha val="43137"/>
                  </a:srgbClr>
                </a:outerShdw>
              </a:effectLst>
              <a:latin typeface="AvantGardeC" pitchFamily="82" charset="0"/>
            </a:endParaRP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3933056"/>
            <a:ext cx="2487173" cy="1450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180" t="4933" r="17119" b="4527"/>
          <a:stretch/>
        </p:blipFill>
        <p:spPr bwMode="auto">
          <a:xfrm>
            <a:off x="6492022" y="1260768"/>
            <a:ext cx="2247528" cy="2324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Прямая соединительная линия 8"/>
          <p:cNvCxnSpPr/>
          <p:nvPr/>
        </p:nvCxnSpPr>
        <p:spPr>
          <a:xfrm flipV="1">
            <a:off x="323528" y="6575040"/>
            <a:ext cx="8568952" cy="22312"/>
          </a:xfrm>
          <a:prstGeom prst="line">
            <a:avLst/>
          </a:prstGeom>
        </p:spPr>
        <p:style>
          <a:lnRef idx="3">
            <a:schemeClr val="accent1"/>
          </a:lnRef>
          <a:fillRef idx="0">
            <a:schemeClr val="accent1"/>
          </a:fillRef>
          <a:effectRef idx="2">
            <a:schemeClr val="accent1"/>
          </a:effectRef>
          <a:fontRef idx="minor">
            <a:schemeClr val="tx1"/>
          </a:fontRef>
        </p:style>
      </p:cxnSp>
      <p:sp>
        <p:nvSpPr>
          <p:cNvPr id="10" name="Заголовок 3"/>
          <p:cNvSpPr txBox="1">
            <a:spLocks/>
          </p:cNvSpPr>
          <p:nvPr/>
        </p:nvSpPr>
        <p:spPr>
          <a:xfrm flipH="1">
            <a:off x="7020272" y="6021288"/>
            <a:ext cx="1944216"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dirty="0" smtClean="0">
                <a:solidFill>
                  <a:srgbClr val="002060"/>
                </a:solidFill>
                <a:latin typeface="Impact" pitchFamily="34" charset="0"/>
                <a:ea typeface="Arial Unicode MS" panose="020B0604020202020204" pitchFamily="34" charset="-128"/>
                <a:cs typeface="Arial Unicode MS" panose="020B0604020202020204" pitchFamily="34" charset="-128"/>
              </a:rPr>
              <a:t>www.keu.kz</a:t>
            </a:r>
            <a:endParaRPr lang="ru-RU" sz="1600" dirty="0">
              <a:solidFill>
                <a:srgbClr val="002060"/>
              </a:solidFill>
              <a:latin typeface="Impact" pitchFamily="34" charset="0"/>
              <a:ea typeface="Arial Unicode MS" panose="020B0604020202020204" pitchFamily="34" charset="-128"/>
              <a:cs typeface="Arial Unicode MS" panose="020B0604020202020204" pitchFamily="34" charset="-128"/>
            </a:endParaRPr>
          </a:p>
        </p:txBody>
      </p:sp>
      <p:pic>
        <p:nvPicPr>
          <p:cNvPr id="11" name="Рисунок 10" descr="эмблема КЭУ 50 лет каз png.png"/>
          <p:cNvPicPr>
            <a:picLocks noChangeAspect="1"/>
          </p:cNvPicPr>
          <p:nvPr/>
        </p:nvPicPr>
        <p:blipFill>
          <a:blip r:embed="rId5" cstate="print"/>
          <a:stretch>
            <a:fillRect/>
          </a:stretch>
        </p:blipFill>
        <p:spPr>
          <a:xfrm>
            <a:off x="251520" y="6021288"/>
            <a:ext cx="959964" cy="476672"/>
          </a:xfrm>
          <a:prstGeom prst="rect">
            <a:avLst/>
          </a:prstGeom>
        </p:spPr>
      </p:pic>
    </p:spTree>
    <p:extLst>
      <p:ext uri="{BB962C8B-B14F-4D97-AF65-F5344CB8AC3E}">
        <p14:creationId xmlns:p14="http://schemas.microsoft.com/office/powerpoint/2010/main" val="4564168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707904" y="773832"/>
            <a:ext cx="5256584" cy="566936"/>
          </a:xfrm>
        </p:spPr>
        <p:txBody>
          <a:bodyPr>
            <a:noAutofit/>
          </a:bodyPr>
          <a:lstStyle/>
          <a:p>
            <a:r>
              <a:rPr lang="en-US" sz="4800" b="1" dirty="0" smtClean="0">
                <a:solidFill>
                  <a:srgbClr val="C00000"/>
                </a:solidFill>
                <a:effectLst>
                  <a:outerShdw blurRad="38100" dist="38100" dir="2700000" algn="tl">
                    <a:srgbClr val="000000">
                      <a:alpha val="43137"/>
                    </a:srgbClr>
                  </a:outerShdw>
                </a:effectLst>
                <a:latin typeface="AvantGardeC" pitchFamily="82" charset="0"/>
              </a:rPr>
              <a:t>Thank you for attention!</a:t>
            </a:r>
            <a:endParaRPr lang="ru-RU" sz="4800" b="1" dirty="0">
              <a:solidFill>
                <a:srgbClr val="C00000"/>
              </a:solidFill>
              <a:effectLst>
                <a:outerShdw blurRad="38100" dist="38100" dir="2700000" algn="tl">
                  <a:srgbClr val="000000">
                    <a:alpha val="43137"/>
                  </a:srgbClr>
                </a:outerShdw>
              </a:effectLst>
              <a:latin typeface="AvantGardeC" pitchFamily="82" charset="0"/>
            </a:endParaRPr>
          </a:p>
        </p:txBody>
      </p:sp>
      <p:sp>
        <p:nvSpPr>
          <p:cNvPr id="5" name="Объект 4"/>
          <p:cNvSpPr>
            <a:spLocks noGrp="1"/>
          </p:cNvSpPr>
          <p:nvPr>
            <p:ph idx="1"/>
          </p:nvPr>
        </p:nvSpPr>
        <p:spPr>
          <a:xfrm>
            <a:off x="230485" y="2276872"/>
            <a:ext cx="8734003" cy="2520280"/>
          </a:xfrm>
        </p:spPr>
        <p:txBody>
          <a:bodyPr>
            <a:noAutofit/>
          </a:bodyPr>
          <a:lstStyle/>
          <a:p>
            <a:pPr marL="0" indent="363538" algn="ctr">
              <a:buNone/>
            </a:pPr>
            <a:r>
              <a:rPr lang="en-US" sz="2000" dirty="0" smtClean="0">
                <a:latin typeface="AvantGardeC" pitchFamily="82" charset="0"/>
              </a:rPr>
              <a:t>We </a:t>
            </a:r>
            <a:r>
              <a:rPr lang="en-US" sz="2000" dirty="0">
                <a:latin typeface="AvantGardeC" pitchFamily="82" charset="0"/>
              </a:rPr>
              <a:t>hope that participation in the project </a:t>
            </a:r>
            <a:r>
              <a:rPr lang="en-US" sz="2000" dirty="0" smtClean="0">
                <a:latin typeface="AvantGardeC" pitchFamily="82" charset="0"/>
              </a:rPr>
              <a:t>561603-EPP-1-2015-1-DE-EPPKA2-CBHE-JP </a:t>
            </a:r>
            <a:r>
              <a:rPr lang="en-US" sz="2000" dirty="0">
                <a:latin typeface="AvantGardeC" pitchFamily="82" charset="0"/>
              </a:rPr>
              <a:t>«The creation of </a:t>
            </a:r>
            <a:r>
              <a:rPr lang="en-US" sz="2000" dirty="0" smtClean="0">
                <a:latin typeface="AvantGardeC" pitchFamily="82" charset="0"/>
              </a:rPr>
              <a:t>competence and employment centers» </a:t>
            </a:r>
            <a:r>
              <a:rPr lang="en-US" sz="2000" dirty="0">
                <a:latin typeface="AvantGardeC" pitchFamily="82" charset="0"/>
              </a:rPr>
              <a:t>(Complete) will </a:t>
            </a:r>
            <a:r>
              <a:rPr lang="en-US" sz="2000" dirty="0" smtClean="0">
                <a:latin typeface="AvantGardeC" pitchFamily="82" charset="0"/>
              </a:rPr>
              <a:t>bring </a:t>
            </a:r>
            <a:r>
              <a:rPr lang="en-US" sz="2000" dirty="0">
                <a:latin typeface="AvantGardeC" pitchFamily="82" charset="0"/>
              </a:rPr>
              <a:t>contemporary content, </a:t>
            </a:r>
            <a:r>
              <a:rPr lang="en-US" sz="2000" dirty="0" smtClean="0">
                <a:latin typeface="AvantGardeC" pitchFamily="82" charset="0"/>
              </a:rPr>
              <a:t> innovative </a:t>
            </a:r>
            <a:r>
              <a:rPr lang="en-US" sz="2000" dirty="0">
                <a:latin typeface="AvantGardeC" pitchFamily="82" charset="0"/>
              </a:rPr>
              <a:t>technologies, forms and </a:t>
            </a:r>
            <a:r>
              <a:rPr lang="en-US" sz="2000" dirty="0" smtClean="0">
                <a:latin typeface="AvantGardeC" pitchFamily="82" charset="0"/>
              </a:rPr>
              <a:t>methods to our </a:t>
            </a:r>
            <a:r>
              <a:rPr lang="en-US" sz="2000" dirty="0">
                <a:latin typeface="AvantGardeC" pitchFamily="82" charset="0"/>
              </a:rPr>
              <a:t>university in the course of employment of </a:t>
            </a:r>
            <a:r>
              <a:rPr lang="en-US" sz="2000" dirty="0" smtClean="0">
                <a:latin typeface="AvantGardeC" pitchFamily="82" charset="0"/>
              </a:rPr>
              <a:t>graduates.</a:t>
            </a:r>
            <a:endParaRPr lang="ru-RU" sz="2000" dirty="0">
              <a:latin typeface="AvantGardeC" pitchFamily="82" charset="0"/>
            </a:endParaRPr>
          </a:p>
          <a:p>
            <a:pPr algn="ctr"/>
            <a:endParaRPr lang="ru-RU" sz="1800" dirty="0" smtClean="0">
              <a:latin typeface="AvantGardeC" pitchFamily="82" charset="0"/>
            </a:endParaRPr>
          </a:p>
          <a:p>
            <a:pPr algn="ctr"/>
            <a:endParaRPr lang="ru-RU" sz="1800" dirty="0" smtClean="0">
              <a:latin typeface="AvantGardeC" pitchFamily="82" charset="0"/>
            </a:endParaRPr>
          </a:p>
          <a:p>
            <a:pPr algn="ctr"/>
            <a:endParaRPr lang="ru-RU" sz="1800" dirty="0">
              <a:latin typeface="AvantGardeC" pitchFamily="82" charset="0"/>
            </a:endParaRPr>
          </a:p>
          <a:p>
            <a:pPr algn="ctr"/>
            <a:endParaRPr lang="ru-RU" sz="1800" dirty="0">
              <a:latin typeface="AvantGardeC" pitchFamily="82" charset="0"/>
            </a:endParaRPr>
          </a:p>
          <a:p>
            <a:pPr algn="ctr"/>
            <a:endParaRPr lang="ru-RU" sz="1800" dirty="0">
              <a:latin typeface="AvantGardeC" pitchFamily="82" charset="0"/>
            </a:endParaRPr>
          </a:p>
          <a:p>
            <a:pPr marL="0" indent="0" algn="ctr">
              <a:spcBef>
                <a:spcPts val="0"/>
              </a:spcBef>
              <a:buNone/>
            </a:pPr>
            <a:endParaRPr lang="ru-RU" sz="1800" dirty="0">
              <a:latin typeface="AvantGardeC" pitchFamily="82" charset="0"/>
              <a:ea typeface="Arial Unicode MS" panose="020B0604020202020204" pitchFamily="34" charset="-128"/>
              <a:cs typeface="Arial Unicode MS" panose="020B0604020202020204" pitchFamily="34" charset="-12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3563888" cy="1017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Прямая соединительная линия 6"/>
          <p:cNvCxnSpPr/>
          <p:nvPr/>
        </p:nvCxnSpPr>
        <p:spPr>
          <a:xfrm flipV="1">
            <a:off x="323528" y="6575040"/>
            <a:ext cx="8568952" cy="22312"/>
          </a:xfrm>
          <a:prstGeom prst="line">
            <a:avLst/>
          </a:prstGeom>
        </p:spPr>
        <p:style>
          <a:lnRef idx="3">
            <a:schemeClr val="accent1"/>
          </a:lnRef>
          <a:fillRef idx="0">
            <a:schemeClr val="accent1"/>
          </a:fillRef>
          <a:effectRef idx="2">
            <a:schemeClr val="accent1"/>
          </a:effectRef>
          <a:fontRef idx="minor">
            <a:schemeClr val="tx1"/>
          </a:fontRef>
        </p:style>
      </p:cxnSp>
      <p:sp>
        <p:nvSpPr>
          <p:cNvPr id="9" name="Заголовок 3"/>
          <p:cNvSpPr txBox="1">
            <a:spLocks/>
          </p:cNvSpPr>
          <p:nvPr/>
        </p:nvSpPr>
        <p:spPr>
          <a:xfrm flipH="1">
            <a:off x="7020272" y="6021288"/>
            <a:ext cx="1944216"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dirty="0" smtClean="0">
                <a:solidFill>
                  <a:srgbClr val="002060"/>
                </a:solidFill>
                <a:latin typeface="Impact" pitchFamily="34" charset="0"/>
                <a:ea typeface="Arial Unicode MS" panose="020B0604020202020204" pitchFamily="34" charset="-128"/>
                <a:cs typeface="Arial Unicode MS" panose="020B0604020202020204" pitchFamily="34" charset="-128"/>
              </a:rPr>
              <a:t>www.keu.kz</a:t>
            </a:r>
            <a:endParaRPr lang="ru-RU" sz="1600" dirty="0">
              <a:solidFill>
                <a:srgbClr val="002060"/>
              </a:solidFill>
              <a:latin typeface="Impact" pitchFamily="34" charset="0"/>
              <a:ea typeface="Arial Unicode MS" panose="020B0604020202020204" pitchFamily="34" charset="-128"/>
              <a:cs typeface="Arial Unicode MS" panose="020B0604020202020204" pitchFamily="34" charset="-128"/>
            </a:endParaRPr>
          </a:p>
        </p:txBody>
      </p:sp>
      <p:pic>
        <p:nvPicPr>
          <p:cNvPr id="10" name="Рисунок 9" descr="эмблема КЭУ 50 лет каз png.png"/>
          <p:cNvPicPr>
            <a:picLocks noChangeAspect="1"/>
          </p:cNvPicPr>
          <p:nvPr/>
        </p:nvPicPr>
        <p:blipFill>
          <a:blip r:embed="rId3" cstate="print"/>
          <a:stretch>
            <a:fillRect/>
          </a:stretch>
        </p:blipFill>
        <p:spPr>
          <a:xfrm>
            <a:off x="251520" y="6021288"/>
            <a:ext cx="959964" cy="476672"/>
          </a:xfrm>
          <a:prstGeom prst="rect">
            <a:avLst/>
          </a:prstGeom>
        </p:spPr>
      </p:pic>
    </p:spTree>
    <p:extLst>
      <p:ext uri="{BB962C8B-B14F-4D97-AF65-F5344CB8AC3E}">
        <p14:creationId xmlns:p14="http://schemas.microsoft.com/office/powerpoint/2010/main" val="1187319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03240" y="404664"/>
            <a:ext cx="4989240" cy="566936"/>
          </a:xfrm>
        </p:spPr>
        <p:txBody>
          <a:bodyPr>
            <a:noAutofit/>
          </a:bodyPr>
          <a:lstStyle/>
          <a:p>
            <a:r>
              <a:rPr lang="en-US" sz="3600" b="1" dirty="0" smtClean="0">
                <a:solidFill>
                  <a:srgbClr val="C00000"/>
                </a:solidFill>
                <a:effectLst>
                  <a:outerShdw blurRad="38100" dist="38100" dir="2700000" algn="tl">
                    <a:srgbClr val="000000">
                      <a:alpha val="43137"/>
                    </a:srgbClr>
                  </a:outerShdw>
                </a:effectLst>
                <a:latin typeface="AvantGardeC" pitchFamily="82" charset="0"/>
              </a:rPr>
              <a:t>Employment in Kazakhstan</a:t>
            </a:r>
            <a:endParaRPr lang="ru-RU" sz="3600" dirty="0">
              <a:solidFill>
                <a:srgbClr val="C00000"/>
              </a:solidFill>
              <a:effectLst>
                <a:outerShdw blurRad="38100" dist="38100" dir="2700000" algn="tl">
                  <a:srgbClr val="000000">
                    <a:alpha val="43137"/>
                  </a:srgbClr>
                </a:outerShdw>
              </a:effectLst>
              <a:latin typeface="AvantGardeC" pitchFamily="82" charset="0"/>
            </a:endParaRPr>
          </a:p>
        </p:txBody>
      </p:sp>
      <p:pic>
        <p:nvPicPr>
          <p:cNvPr id="2" name="Picture 2" descr="D:\Users\Desktop\rabot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3284984"/>
            <a:ext cx="2482205" cy="2012599"/>
          </a:xfrm>
          <a:prstGeom prst="rect">
            <a:avLst/>
          </a:prstGeom>
          <a:noFill/>
          <a:extLst>
            <a:ext uri="{909E8E84-426E-40DD-AFC4-6F175D3DCCD1}">
              <a14:hiddenFill xmlns:a14="http://schemas.microsoft.com/office/drawing/2010/main">
                <a:solidFill>
                  <a:srgbClr val="FFFFFF"/>
                </a:solidFill>
              </a14:hiddenFill>
            </a:ext>
          </a:extLst>
        </p:spPr>
      </p:pic>
      <p:sp>
        <p:nvSpPr>
          <p:cNvPr id="5" name="Объект 4"/>
          <p:cNvSpPr>
            <a:spLocks noGrp="1"/>
          </p:cNvSpPr>
          <p:nvPr>
            <p:ph idx="1"/>
          </p:nvPr>
        </p:nvSpPr>
        <p:spPr>
          <a:xfrm>
            <a:off x="107504" y="1268760"/>
            <a:ext cx="5832648" cy="4209331"/>
          </a:xfrm>
        </p:spPr>
        <p:txBody>
          <a:bodyPr>
            <a:normAutofit/>
          </a:bodyPr>
          <a:lstStyle/>
          <a:p>
            <a:pPr marL="0" indent="363538" algn="just">
              <a:buNone/>
            </a:pPr>
            <a:endParaRPr lang="en-US" sz="1800" dirty="0" smtClean="0">
              <a:latin typeface="AvantGardeC" pitchFamily="82" charset="0"/>
              <a:ea typeface="Arial Unicode MS" panose="020B0604020202020204" pitchFamily="34" charset="-128"/>
              <a:cs typeface="Arial Unicode MS" panose="020B0604020202020204" pitchFamily="34" charset="-128"/>
            </a:endParaRPr>
          </a:p>
          <a:p>
            <a:pPr marL="0" indent="363538" algn="just">
              <a:buNone/>
            </a:pPr>
            <a:r>
              <a:rPr lang="en-US" sz="1800" dirty="0" smtClean="0">
                <a:latin typeface="AvantGardeC" pitchFamily="82" charset="0"/>
                <a:ea typeface="Arial Unicode MS" panose="020B0604020202020204" pitchFamily="34" charset="-128"/>
                <a:cs typeface="Arial Unicode MS" panose="020B0604020202020204" pitchFamily="34" charset="-128"/>
              </a:rPr>
              <a:t>Employment </a:t>
            </a:r>
            <a:r>
              <a:rPr lang="en-US" sz="1800" dirty="0">
                <a:latin typeface="AvantGardeC" pitchFamily="82" charset="0"/>
                <a:ea typeface="Arial Unicode MS" panose="020B0604020202020204" pitchFamily="34" charset="-128"/>
                <a:cs typeface="Arial Unicode MS" panose="020B0604020202020204" pitchFamily="34" charset="-128"/>
              </a:rPr>
              <a:t>of graduates is not only a problem of graduates, but also the problem of higher education </a:t>
            </a:r>
            <a:r>
              <a:rPr lang="en-US" sz="1800" dirty="0" smtClean="0">
                <a:latin typeface="AvantGardeC" pitchFamily="82" charset="0"/>
                <a:ea typeface="Arial Unicode MS" panose="020B0604020202020204" pitchFamily="34" charset="-128"/>
                <a:cs typeface="Arial Unicode MS" panose="020B0604020202020204" pitchFamily="34" charset="-128"/>
              </a:rPr>
              <a:t>institutions</a:t>
            </a:r>
            <a:r>
              <a:rPr lang="ru-RU" sz="1800" dirty="0" smtClean="0">
                <a:latin typeface="AvantGardeC" pitchFamily="82" charset="0"/>
                <a:ea typeface="Arial Unicode MS" panose="020B0604020202020204" pitchFamily="34" charset="-128"/>
                <a:cs typeface="Arial Unicode MS" panose="020B0604020202020204" pitchFamily="34" charset="-128"/>
              </a:rPr>
              <a:t>. </a:t>
            </a:r>
            <a:r>
              <a:rPr lang="en-US" sz="1800" dirty="0" smtClean="0">
                <a:latin typeface="AvantGardeC" pitchFamily="82" charset="0"/>
                <a:ea typeface="Arial Unicode MS" panose="020B0604020202020204" pitchFamily="34" charset="-128"/>
                <a:cs typeface="Arial Unicode MS" panose="020B0604020202020204" pitchFamily="34" charset="-128"/>
              </a:rPr>
              <a:t>Every HEI is a subject of two markets: market of educational services and employment market, the operation on both is highly integrated. That is why the employment guaranty is an important competitive advantage on the market of education services, which attracts prospective students.</a:t>
            </a:r>
            <a:endParaRPr lang="en-US" sz="1800" dirty="0">
              <a:latin typeface="AvantGardeC" pitchFamily="82" charset="0"/>
              <a:ea typeface="Arial Unicode MS" panose="020B0604020202020204" pitchFamily="34" charset="-128"/>
              <a:cs typeface="Arial Unicode MS" panose="020B0604020202020204" pitchFamily="34" charset="-128"/>
            </a:endParaRPr>
          </a:p>
          <a:p>
            <a:pPr marL="0" indent="363538" algn="just">
              <a:buNone/>
            </a:pPr>
            <a:r>
              <a:rPr lang="en-US" sz="1800" dirty="0" smtClean="0">
                <a:latin typeface="AvantGardeC" pitchFamily="82" charset="0"/>
                <a:ea typeface="Arial Unicode MS" panose="020B0604020202020204" pitchFamily="34" charset="-128"/>
                <a:cs typeface="Arial Unicode MS" panose="020B0604020202020204" pitchFamily="34" charset="-128"/>
              </a:rPr>
              <a:t>On the year 2015, according to the statistics of the Ministry of Education of the RK, there are 125 HEI, the amount of bachelor students is 474 841, the coverage of the higher education is 48.4%.</a:t>
            </a:r>
            <a:endParaRPr lang="ru-RU" sz="1800" dirty="0">
              <a:latin typeface="AvantGardeC" pitchFamily="82" charset="0"/>
              <a:ea typeface="Arial Unicode MS" panose="020B0604020202020204" pitchFamily="34" charset="-128"/>
              <a:cs typeface="Arial Unicode MS" panose="020B0604020202020204" pitchFamily="34" charset="-128"/>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3563888" cy="1017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875" t="10851" r="11600" b="14644"/>
          <a:stretch/>
        </p:blipFill>
        <p:spPr bwMode="auto">
          <a:xfrm>
            <a:off x="6372200" y="1268760"/>
            <a:ext cx="2123453" cy="1657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Прямая соединительная линия 8"/>
          <p:cNvCxnSpPr/>
          <p:nvPr/>
        </p:nvCxnSpPr>
        <p:spPr>
          <a:xfrm flipV="1">
            <a:off x="323528" y="6575040"/>
            <a:ext cx="8568952" cy="22312"/>
          </a:xfrm>
          <a:prstGeom prst="line">
            <a:avLst/>
          </a:prstGeom>
        </p:spPr>
        <p:style>
          <a:lnRef idx="3">
            <a:schemeClr val="accent1"/>
          </a:lnRef>
          <a:fillRef idx="0">
            <a:schemeClr val="accent1"/>
          </a:fillRef>
          <a:effectRef idx="2">
            <a:schemeClr val="accent1"/>
          </a:effectRef>
          <a:fontRef idx="minor">
            <a:schemeClr val="tx1"/>
          </a:fontRef>
        </p:style>
      </p:cxnSp>
      <p:sp>
        <p:nvSpPr>
          <p:cNvPr id="10" name="Заголовок 3"/>
          <p:cNvSpPr txBox="1">
            <a:spLocks/>
          </p:cNvSpPr>
          <p:nvPr/>
        </p:nvSpPr>
        <p:spPr>
          <a:xfrm flipH="1">
            <a:off x="7020272" y="6021288"/>
            <a:ext cx="1944216"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dirty="0" smtClean="0">
                <a:solidFill>
                  <a:srgbClr val="002060"/>
                </a:solidFill>
                <a:latin typeface="Impact" pitchFamily="34" charset="0"/>
                <a:ea typeface="Arial Unicode MS" panose="020B0604020202020204" pitchFamily="34" charset="-128"/>
                <a:cs typeface="Arial Unicode MS" panose="020B0604020202020204" pitchFamily="34" charset="-128"/>
              </a:rPr>
              <a:t>www.keu.kz</a:t>
            </a:r>
            <a:endParaRPr lang="ru-RU" sz="1600" dirty="0">
              <a:solidFill>
                <a:srgbClr val="002060"/>
              </a:solidFill>
              <a:latin typeface="Impact" pitchFamily="34" charset="0"/>
              <a:ea typeface="Arial Unicode MS" panose="020B0604020202020204" pitchFamily="34" charset="-128"/>
              <a:cs typeface="Arial Unicode MS" panose="020B0604020202020204" pitchFamily="34" charset="-128"/>
            </a:endParaRPr>
          </a:p>
        </p:txBody>
      </p:sp>
      <p:pic>
        <p:nvPicPr>
          <p:cNvPr id="11" name="Рисунок 10" descr="эмблема КЭУ 50 лет каз png.png"/>
          <p:cNvPicPr>
            <a:picLocks noChangeAspect="1"/>
          </p:cNvPicPr>
          <p:nvPr/>
        </p:nvPicPr>
        <p:blipFill>
          <a:blip r:embed="rId5" cstate="print"/>
          <a:stretch>
            <a:fillRect/>
          </a:stretch>
        </p:blipFill>
        <p:spPr>
          <a:xfrm>
            <a:off x="251520" y="6021288"/>
            <a:ext cx="959964" cy="476672"/>
          </a:xfrm>
          <a:prstGeom prst="rect">
            <a:avLst/>
          </a:prstGeom>
        </p:spPr>
      </p:pic>
    </p:spTree>
    <p:extLst>
      <p:ext uri="{BB962C8B-B14F-4D97-AF65-F5344CB8AC3E}">
        <p14:creationId xmlns:p14="http://schemas.microsoft.com/office/powerpoint/2010/main" val="3824622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03240" y="404664"/>
            <a:ext cx="4989240" cy="566936"/>
          </a:xfrm>
        </p:spPr>
        <p:txBody>
          <a:bodyPr>
            <a:noAutofit/>
          </a:bodyPr>
          <a:lstStyle/>
          <a:p>
            <a:r>
              <a:rPr lang="en-US" sz="3600" b="1" dirty="0" smtClean="0">
                <a:solidFill>
                  <a:srgbClr val="C00000"/>
                </a:solidFill>
                <a:effectLst>
                  <a:outerShdw blurRad="38100" dist="38100" dir="2700000" algn="tl">
                    <a:srgbClr val="000000">
                      <a:alpha val="43137"/>
                    </a:srgbClr>
                  </a:outerShdw>
                </a:effectLst>
                <a:latin typeface="AvantGardeC" pitchFamily="82" charset="0"/>
              </a:rPr>
              <a:t>Employment in Kazakhstan</a:t>
            </a:r>
            <a:endParaRPr lang="ru-RU" sz="3600" dirty="0">
              <a:solidFill>
                <a:srgbClr val="C00000"/>
              </a:solidFill>
              <a:effectLst>
                <a:outerShdw blurRad="38100" dist="38100" dir="2700000" algn="tl">
                  <a:srgbClr val="000000">
                    <a:alpha val="43137"/>
                  </a:srgbClr>
                </a:outerShdw>
              </a:effectLst>
              <a:latin typeface="AvantGardeC" pitchFamily="82" charset="0"/>
            </a:endParaRPr>
          </a:p>
        </p:txBody>
      </p:sp>
      <p:sp>
        <p:nvSpPr>
          <p:cNvPr id="5" name="Объект 4"/>
          <p:cNvSpPr>
            <a:spLocks noGrp="1"/>
          </p:cNvSpPr>
          <p:nvPr>
            <p:ph idx="1"/>
          </p:nvPr>
        </p:nvSpPr>
        <p:spPr>
          <a:xfrm>
            <a:off x="179512" y="1268760"/>
            <a:ext cx="8784976" cy="4209331"/>
          </a:xfrm>
        </p:spPr>
        <p:txBody>
          <a:bodyPr>
            <a:noAutofit/>
          </a:bodyPr>
          <a:lstStyle/>
          <a:p>
            <a:pPr marL="0" indent="363538" algn="just">
              <a:spcBef>
                <a:spcPts val="0"/>
              </a:spcBef>
              <a:buNone/>
            </a:pPr>
            <a:r>
              <a:rPr lang="en-US" sz="2000" dirty="0" smtClean="0">
                <a:latin typeface="AvantGardeC" pitchFamily="82" charset="0"/>
              </a:rPr>
              <a:t>Portion of the universities graduates, who are employed according by their specialty during the first year after graduation,  is the mark of the national rating of the university. According to Government program of the education development in the Republic of Kazakhstan on the years for the years 2016-2020 this portion should be equal to </a:t>
            </a:r>
            <a:r>
              <a:rPr lang="en-US" sz="2000" b="1" dirty="0" smtClean="0">
                <a:latin typeface="AvantGardeC" pitchFamily="82" charset="0"/>
              </a:rPr>
              <a:t>75%</a:t>
            </a:r>
            <a:r>
              <a:rPr lang="en-US" sz="2000" dirty="0" smtClean="0">
                <a:latin typeface="AvantGardeC" pitchFamily="82" charset="0"/>
              </a:rPr>
              <a:t> in 2017, and to </a:t>
            </a:r>
            <a:r>
              <a:rPr lang="en-US" sz="2000" b="1" dirty="0" smtClean="0">
                <a:latin typeface="AvantGardeC" pitchFamily="82" charset="0"/>
              </a:rPr>
              <a:t>80%</a:t>
            </a:r>
            <a:r>
              <a:rPr lang="en-US" sz="2000" dirty="0" smtClean="0">
                <a:latin typeface="AvantGardeC" pitchFamily="82" charset="0"/>
              </a:rPr>
              <a:t> in 2020. Moreover, the program states that the level of employer’s satisfaction by the graduates’ professional knowledge and skills should be - </a:t>
            </a:r>
            <a:r>
              <a:rPr lang="en-US" sz="2000" b="1" dirty="0" smtClean="0">
                <a:latin typeface="AvantGardeC" pitchFamily="82" charset="0"/>
              </a:rPr>
              <a:t>70% </a:t>
            </a:r>
            <a:r>
              <a:rPr lang="en-US" sz="2000" dirty="0" smtClean="0">
                <a:latin typeface="AvantGardeC" pitchFamily="82" charset="0"/>
              </a:rPr>
              <a:t>in 2017 and - </a:t>
            </a:r>
            <a:r>
              <a:rPr lang="en-US" sz="2000" b="1" dirty="0" smtClean="0">
                <a:latin typeface="AvantGardeC" pitchFamily="82" charset="0"/>
              </a:rPr>
              <a:t>80% </a:t>
            </a:r>
            <a:r>
              <a:rPr lang="en-US" sz="2000" dirty="0" smtClean="0">
                <a:latin typeface="AvantGardeC" pitchFamily="82" charset="0"/>
              </a:rPr>
              <a:t>in 2020. According to statistics in the year 2014 - </a:t>
            </a:r>
            <a:r>
              <a:rPr lang="en-US" sz="2000" b="1" dirty="0" smtClean="0">
                <a:latin typeface="AvantGardeC" pitchFamily="82" charset="0"/>
              </a:rPr>
              <a:t>72% </a:t>
            </a:r>
            <a:r>
              <a:rPr lang="en-US" sz="2000" dirty="0" smtClean="0">
                <a:latin typeface="AvantGardeC" pitchFamily="82" charset="0"/>
              </a:rPr>
              <a:t>of the graduates were employed in 2014, and </a:t>
            </a:r>
            <a:r>
              <a:rPr lang="en-US" sz="2000" b="1" dirty="0" smtClean="0">
                <a:latin typeface="AvantGardeC" pitchFamily="82" charset="0"/>
              </a:rPr>
              <a:t>75%</a:t>
            </a:r>
            <a:r>
              <a:rPr lang="en-US" sz="2000" dirty="0" smtClean="0">
                <a:latin typeface="AvantGardeC" pitchFamily="82" charset="0"/>
              </a:rPr>
              <a:t> in 2015.</a:t>
            </a:r>
            <a:endParaRPr lang="ru-RU" sz="2000" dirty="0" smtClean="0">
              <a:latin typeface="AvantGardeC" pitchFamily="82" charset="0"/>
            </a:endParaRPr>
          </a:p>
          <a:p>
            <a:pPr marL="0" indent="363538" algn="just">
              <a:spcBef>
                <a:spcPts val="0"/>
              </a:spcBef>
              <a:buNone/>
            </a:pPr>
            <a:r>
              <a:rPr lang="en-US" sz="2000" dirty="0" smtClean="0">
                <a:latin typeface="AvantGardeC" pitchFamily="82" charset="0"/>
              </a:rPr>
              <a:t>Count of the employed graduates of the RK since 2015 is based on the reports from the State center of pension payment (SCPP). In the February of 2015 the first employment data collection and analysis was performed and all data was compared to SCPP. According to that analysis the employment of the Karaganda Economic University graduates on the beginning of 2015 accounted to </a:t>
            </a:r>
            <a:r>
              <a:rPr lang="en-US" sz="2000" b="1" dirty="0" smtClean="0">
                <a:latin typeface="AvantGardeC" pitchFamily="82" charset="0"/>
              </a:rPr>
              <a:t>80%</a:t>
            </a:r>
            <a:r>
              <a:rPr lang="en-US" sz="2000" dirty="0" smtClean="0">
                <a:latin typeface="AvantGardeC" pitchFamily="82" charset="0"/>
              </a:rPr>
              <a:t>.</a:t>
            </a:r>
            <a:endParaRPr lang="ru-RU" sz="2000" dirty="0">
              <a:latin typeface="AvantGardeC" pitchFamily="82"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3563888" cy="1017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Прямая соединительная линия 6"/>
          <p:cNvCxnSpPr/>
          <p:nvPr/>
        </p:nvCxnSpPr>
        <p:spPr>
          <a:xfrm flipV="1">
            <a:off x="323528" y="6575040"/>
            <a:ext cx="8568952" cy="22312"/>
          </a:xfrm>
          <a:prstGeom prst="line">
            <a:avLst/>
          </a:prstGeom>
        </p:spPr>
        <p:style>
          <a:lnRef idx="3">
            <a:schemeClr val="accent1"/>
          </a:lnRef>
          <a:fillRef idx="0">
            <a:schemeClr val="accent1"/>
          </a:fillRef>
          <a:effectRef idx="2">
            <a:schemeClr val="accent1"/>
          </a:effectRef>
          <a:fontRef idx="minor">
            <a:schemeClr val="tx1"/>
          </a:fontRef>
        </p:style>
      </p:cxnSp>
      <p:sp>
        <p:nvSpPr>
          <p:cNvPr id="9" name="Заголовок 3"/>
          <p:cNvSpPr txBox="1">
            <a:spLocks/>
          </p:cNvSpPr>
          <p:nvPr/>
        </p:nvSpPr>
        <p:spPr>
          <a:xfrm flipH="1">
            <a:off x="7020272" y="6021288"/>
            <a:ext cx="1944216"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dirty="0" smtClean="0">
                <a:solidFill>
                  <a:srgbClr val="002060"/>
                </a:solidFill>
                <a:latin typeface="Impact" pitchFamily="34" charset="0"/>
                <a:ea typeface="Arial Unicode MS" panose="020B0604020202020204" pitchFamily="34" charset="-128"/>
                <a:cs typeface="Arial Unicode MS" panose="020B0604020202020204" pitchFamily="34" charset="-128"/>
              </a:rPr>
              <a:t>www.keu.kz</a:t>
            </a:r>
            <a:endParaRPr lang="ru-RU" sz="1600" dirty="0">
              <a:solidFill>
                <a:srgbClr val="002060"/>
              </a:solidFill>
              <a:latin typeface="Impact" pitchFamily="34" charset="0"/>
              <a:ea typeface="Arial Unicode MS" panose="020B0604020202020204" pitchFamily="34" charset="-128"/>
              <a:cs typeface="Arial Unicode MS" panose="020B0604020202020204" pitchFamily="34" charset="-128"/>
            </a:endParaRPr>
          </a:p>
        </p:txBody>
      </p:sp>
      <p:pic>
        <p:nvPicPr>
          <p:cNvPr id="10" name="Рисунок 9" descr="эмблема КЭУ 50 лет каз png.png"/>
          <p:cNvPicPr>
            <a:picLocks noChangeAspect="1"/>
          </p:cNvPicPr>
          <p:nvPr/>
        </p:nvPicPr>
        <p:blipFill>
          <a:blip r:embed="rId3" cstate="print"/>
          <a:stretch>
            <a:fillRect/>
          </a:stretch>
        </p:blipFill>
        <p:spPr>
          <a:xfrm>
            <a:off x="251520" y="6021288"/>
            <a:ext cx="959964" cy="476672"/>
          </a:xfrm>
          <a:prstGeom prst="rect">
            <a:avLst/>
          </a:prstGeom>
        </p:spPr>
      </p:pic>
      <p:pic>
        <p:nvPicPr>
          <p:cNvPr id="8" name="Picture 4" descr="Картинки по запросу ГЦВП в казахстан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4563751"/>
            <a:ext cx="3672408" cy="1457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058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707904" y="260648"/>
            <a:ext cx="5256584" cy="566936"/>
          </a:xfrm>
        </p:spPr>
        <p:txBody>
          <a:bodyPr>
            <a:noAutofit/>
          </a:bodyPr>
          <a:lstStyle/>
          <a:p>
            <a:r>
              <a:rPr lang="en-US" sz="2800" b="1" dirty="0" smtClean="0">
                <a:solidFill>
                  <a:srgbClr val="C00000"/>
                </a:solidFill>
                <a:effectLst>
                  <a:outerShdw blurRad="38100" dist="38100" dir="2700000" algn="tl">
                    <a:srgbClr val="000000">
                      <a:alpha val="43137"/>
                    </a:srgbClr>
                  </a:outerShdw>
                </a:effectLst>
                <a:latin typeface="AvantGardeC" pitchFamily="82" charset="0"/>
              </a:rPr>
              <a:t>Graduates employment problems in Kazakhstan</a:t>
            </a:r>
            <a:r>
              <a:rPr lang="kk-KZ" sz="2800" b="1" dirty="0" smtClean="0">
                <a:solidFill>
                  <a:srgbClr val="C00000"/>
                </a:solidFill>
                <a:effectLst>
                  <a:outerShdw blurRad="38100" dist="38100" dir="2700000" algn="tl">
                    <a:srgbClr val="000000">
                      <a:alpha val="43137"/>
                    </a:srgbClr>
                  </a:outerShdw>
                </a:effectLst>
                <a:latin typeface="AvantGardeC" pitchFamily="82" charset="0"/>
              </a:rPr>
              <a:t>:</a:t>
            </a:r>
            <a:endParaRPr lang="ru-RU" sz="2800" b="1" dirty="0">
              <a:solidFill>
                <a:srgbClr val="C00000"/>
              </a:solidFill>
              <a:effectLst>
                <a:outerShdw blurRad="38100" dist="38100" dir="2700000" algn="tl">
                  <a:srgbClr val="000000">
                    <a:alpha val="43137"/>
                  </a:srgbClr>
                </a:outerShdw>
              </a:effectLst>
              <a:latin typeface="AvantGardeC" pitchFamily="82" charset="0"/>
            </a:endParaRP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42"/>
          <a:stretch/>
        </p:blipFill>
        <p:spPr bwMode="auto">
          <a:xfrm>
            <a:off x="6196763" y="3509635"/>
            <a:ext cx="2767725" cy="2143125"/>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Объект 4"/>
          <p:cNvSpPr>
            <a:spLocks noGrp="1"/>
          </p:cNvSpPr>
          <p:nvPr>
            <p:ph idx="1"/>
          </p:nvPr>
        </p:nvSpPr>
        <p:spPr>
          <a:xfrm>
            <a:off x="0" y="1268761"/>
            <a:ext cx="6156176" cy="4752528"/>
          </a:xfrm>
        </p:spPr>
        <p:txBody>
          <a:bodyPr>
            <a:noAutofit/>
          </a:bodyPr>
          <a:lstStyle/>
          <a:p>
            <a:pPr algn="just">
              <a:spcBef>
                <a:spcPts val="0"/>
              </a:spcBef>
            </a:pPr>
            <a:r>
              <a:rPr lang="en-US" sz="1800" dirty="0" smtClean="0">
                <a:latin typeface="AvantGardeC" pitchFamily="82" charset="0"/>
              </a:rPr>
              <a:t>Overall shortage of the vacancies</a:t>
            </a:r>
            <a:r>
              <a:rPr lang="kk-KZ" sz="1800" dirty="0" smtClean="0">
                <a:latin typeface="AvantGardeC" pitchFamily="82" charset="0"/>
              </a:rPr>
              <a:t>;</a:t>
            </a:r>
            <a:endParaRPr lang="ru-RU" sz="1800" dirty="0">
              <a:latin typeface="AvantGardeC" pitchFamily="82" charset="0"/>
            </a:endParaRPr>
          </a:p>
          <a:p>
            <a:pPr algn="just">
              <a:spcBef>
                <a:spcPts val="0"/>
              </a:spcBef>
            </a:pPr>
            <a:r>
              <a:rPr lang="en-US" sz="1800" dirty="0" smtClean="0">
                <a:latin typeface="AvantGardeC" pitchFamily="82" charset="0"/>
              </a:rPr>
              <a:t>Lack of the employers interest for young professionals</a:t>
            </a:r>
            <a:r>
              <a:rPr lang="kk-KZ" sz="1800" dirty="0" smtClean="0">
                <a:latin typeface="AvantGardeC" pitchFamily="82" charset="0"/>
              </a:rPr>
              <a:t>;</a:t>
            </a:r>
            <a:endParaRPr lang="ru-RU" sz="1800" dirty="0">
              <a:latin typeface="AvantGardeC" pitchFamily="82" charset="0"/>
            </a:endParaRPr>
          </a:p>
          <a:p>
            <a:pPr algn="just">
              <a:spcBef>
                <a:spcPts val="0"/>
              </a:spcBef>
            </a:pPr>
            <a:r>
              <a:rPr lang="en-US" sz="1800" dirty="0" smtClean="0">
                <a:latin typeface="AvantGardeC" pitchFamily="82" charset="0"/>
              </a:rPr>
              <a:t>Massive </a:t>
            </a:r>
            <a:r>
              <a:rPr lang="en-US" sz="1800" dirty="0">
                <a:latin typeface="AvantGardeC" pitchFamily="82" charset="0"/>
              </a:rPr>
              <a:t>layoffs </a:t>
            </a:r>
            <a:r>
              <a:rPr lang="en-US" sz="1800" dirty="0" smtClean="0">
                <a:latin typeface="AvantGardeC" pitchFamily="82" charset="0"/>
              </a:rPr>
              <a:t>in </a:t>
            </a:r>
            <a:r>
              <a:rPr lang="en-US" sz="1800" dirty="0">
                <a:latin typeface="AvantGardeC" pitchFamily="82" charset="0"/>
              </a:rPr>
              <a:t>large enterprises and organizations;</a:t>
            </a:r>
          </a:p>
          <a:p>
            <a:pPr algn="just">
              <a:spcBef>
                <a:spcPts val="0"/>
              </a:spcBef>
            </a:pPr>
            <a:r>
              <a:rPr lang="en-US" sz="1800" dirty="0" smtClean="0">
                <a:latin typeface="AvantGardeC" pitchFamily="82" charset="0"/>
              </a:rPr>
              <a:t>Low </a:t>
            </a:r>
            <a:r>
              <a:rPr lang="en-US" sz="1800" dirty="0">
                <a:latin typeface="AvantGardeC" pitchFamily="82" charset="0"/>
              </a:rPr>
              <a:t>competitiveness of graduates in the labor market due to </a:t>
            </a:r>
            <a:r>
              <a:rPr lang="en-US" sz="1800" dirty="0" smtClean="0">
                <a:latin typeface="AvantGardeC" pitchFamily="82" charset="0"/>
              </a:rPr>
              <a:t>insufficient level of professional skills and experience</a:t>
            </a:r>
            <a:r>
              <a:rPr lang="kk-KZ" sz="1800" dirty="0" smtClean="0">
                <a:latin typeface="AvantGardeC" pitchFamily="82" charset="0"/>
              </a:rPr>
              <a:t>; </a:t>
            </a:r>
            <a:endParaRPr lang="ru-RU" sz="1800" dirty="0">
              <a:latin typeface="AvantGardeC" pitchFamily="82" charset="0"/>
            </a:endParaRPr>
          </a:p>
          <a:p>
            <a:pPr algn="just">
              <a:spcBef>
                <a:spcPts val="0"/>
              </a:spcBef>
            </a:pPr>
            <a:r>
              <a:rPr lang="en-US" sz="1800" dirty="0" smtClean="0">
                <a:latin typeface="AvantGardeC" pitchFamily="82" charset="0"/>
              </a:rPr>
              <a:t>Competition between graduates and experienced workers who were fired during the crisis</a:t>
            </a:r>
            <a:r>
              <a:rPr lang="kk-KZ" sz="1800" dirty="0" smtClean="0">
                <a:latin typeface="AvantGardeC" pitchFamily="82" charset="0"/>
              </a:rPr>
              <a:t>; </a:t>
            </a:r>
            <a:endParaRPr lang="ru-RU" sz="1800" dirty="0">
              <a:latin typeface="AvantGardeC" pitchFamily="82" charset="0"/>
            </a:endParaRPr>
          </a:p>
          <a:p>
            <a:pPr algn="just">
              <a:spcBef>
                <a:spcPts val="0"/>
              </a:spcBef>
            </a:pPr>
            <a:r>
              <a:rPr lang="en-US" sz="1800" dirty="0">
                <a:latin typeface="AvantGardeC" pitchFamily="82" charset="0"/>
              </a:rPr>
              <a:t>L</a:t>
            </a:r>
            <a:r>
              <a:rPr lang="en-US" sz="1800" dirty="0" smtClean="0">
                <a:latin typeface="AvantGardeC" pitchFamily="82" charset="0"/>
              </a:rPr>
              <a:t>ack </a:t>
            </a:r>
            <a:r>
              <a:rPr lang="en-US" sz="1800" dirty="0">
                <a:latin typeface="AvantGardeC" pitchFamily="82" charset="0"/>
              </a:rPr>
              <a:t>of </a:t>
            </a:r>
            <a:r>
              <a:rPr lang="en-US" sz="1800" dirty="0" smtClean="0">
                <a:latin typeface="AvantGardeC" pitchFamily="82" charset="0"/>
              </a:rPr>
              <a:t>graduates’ awareness </a:t>
            </a:r>
            <a:r>
              <a:rPr lang="en-US" sz="1800" dirty="0">
                <a:latin typeface="AvantGardeC" pitchFamily="82" charset="0"/>
              </a:rPr>
              <a:t>about the </a:t>
            </a:r>
            <a:r>
              <a:rPr lang="en-US" sz="1800" dirty="0" smtClean="0">
                <a:latin typeface="AvantGardeC" pitchFamily="82" charset="0"/>
              </a:rPr>
              <a:t>demand on </a:t>
            </a:r>
            <a:r>
              <a:rPr lang="en-US" sz="1800" dirty="0">
                <a:latin typeface="AvantGardeC" pitchFamily="82" charset="0"/>
              </a:rPr>
              <a:t>the labor market</a:t>
            </a:r>
            <a:r>
              <a:rPr lang="en-US" sz="1800" dirty="0" smtClean="0">
                <a:latin typeface="AvantGardeC" pitchFamily="82" charset="0"/>
              </a:rPr>
              <a:t>;</a:t>
            </a:r>
          </a:p>
          <a:p>
            <a:pPr algn="just">
              <a:spcBef>
                <a:spcPts val="0"/>
              </a:spcBef>
            </a:pPr>
            <a:r>
              <a:rPr lang="en-US" sz="1800" dirty="0" smtClean="0">
                <a:latin typeface="AvantGardeC" pitchFamily="82" charset="0"/>
              </a:rPr>
              <a:t>Spontaneous </a:t>
            </a:r>
            <a:r>
              <a:rPr lang="en-US" sz="1800" dirty="0">
                <a:latin typeface="AvantGardeC" pitchFamily="82" charset="0"/>
              </a:rPr>
              <a:t>labor migration of young population and at the same high demands on candidates salary</a:t>
            </a:r>
            <a:r>
              <a:rPr lang="kk-KZ" sz="1800" dirty="0" smtClean="0">
                <a:latin typeface="AvantGardeC" pitchFamily="82" charset="0"/>
              </a:rPr>
              <a:t>;</a:t>
            </a:r>
            <a:endParaRPr lang="ru-RU" sz="1800" dirty="0">
              <a:latin typeface="AvantGardeC" pitchFamily="82" charset="0"/>
            </a:endParaRPr>
          </a:p>
          <a:p>
            <a:pPr algn="just">
              <a:spcBef>
                <a:spcPts val="0"/>
              </a:spcBef>
            </a:pPr>
            <a:r>
              <a:rPr lang="en-US" sz="1800" dirty="0" smtClean="0">
                <a:latin typeface="AvantGardeC" pitchFamily="82" charset="0"/>
              </a:rPr>
              <a:t>Undeveloped social partnership</a:t>
            </a:r>
            <a:r>
              <a:rPr lang="kk-KZ" sz="1800" dirty="0" smtClean="0">
                <a:latin typeface="AvantGardeC" pitchFamily="82" charset="0"/>
              </a:rPr>
              <a:t>;</a:t>
            </a:r>
            <a:endParaRPr lang="ru-RU" sz="1800" dirty="0">
              <a:latin typeface="AvantGardeC" pitchFamily="82" charset="0"/>
            </a:endParaRPr>
          </a:p>
          <a:p>
            <a:pPr algn="just">
              <a:spcBef>
                <a:spcPts val="0"/>
              </a:spcBef>
            </a:pPr>
            <a:r>
              <a:rPr lang="en-US" sz="1800" dirty="0" smtClean="0">
                <a:latin typeface="AvantGardeC" pitchFamily="82" charset="0"/>
              </a:rPr>
              <a:t>Flexible </a:t>
            </a:r>
            <a:r>
              <a:rPr lang="en-US" sz="1800" dirty="0">
                <a:latin typeface="AvantGardeC" pitchFamily="82" charset="0"/>
              </a:rPr>
              <a:t>response mechanisms </a:t>
            </a:r>
            <a:r>
              <a:rPr lang="en-US" sz="1800" dirty="0" smtClean="0">
                <a:latin typeface="AvantGardeC" pitchFamily="82" charset="0"/>
              </a:rPr>
              <a:t>of the universities </a:t>
            </a:r>
            <a:r>
              <a:rPr lang="en-US" sz="1800" dirty="0">
                <a:latin typeface="AvantGardeC" pitchFamily="82" charset="0"/>
              </a:rPr>
              <a:t>educational </a:t>
            </a:r>
            <a:r>
              <a:rPr lang="en-US" sz="1800" dirty="0" smtClean="0">
                <a:latin typeface="AvantGardeC" pitchFamily="82" charset="0"/>
              </a:rPr>
              <a:t>programs </a:t>
            </a:r>
            <a:r>
              <a:rPr lang="en-US" sz="1800" dirty="0">
                <a:latin typeface="AvantGardeC" pitchFamily="82" charset="0"/>
              </a:rPr>
              <a:t>to labor market </a:t>
            </a:r>
            <a:r>
              <a:rPr lang="en-US" sz="1800" dirty="0" smtClean="0">
                <a:latin typeface="AvantGardeC" pitchFamily="82" charset="0"/>
              </a:rPr>
              <a:t>needs are not regulated, the mechanisms </a:t>
            </a:r>
            <a:r>
              <a:rPr lang="en-US" sz="1800" dirty="0">
                <a:latin typeface="AvantGardeC" pitchFamily="82" charset="0"/>
              </a:rPr>
              <a:t>for </a:t>
            </a:r>
            <a:r>
              <a:rPr lang="en-US" sz="1800" dirty="0" smtClean="0">
                <a:latin typeface="AvantGardeC" pitchFamily="82" charset="0"/>
              </a:rPr>
              <a:t>dual-degree  bachelor diplomas are not developed.</a:t>
            </a:r>
            <a:endParaRPr lang="ru-RU" sz="1800" dirty="0">
              <a:latin typeface="AvantGardeC" pitchFamily="82" charset="0"/>
            </a:endParaRPr>
          </a:p>
          <a:p>
            <a:pPr marL="0" indent="0" algn="just">
              <a:spcBef>
                <a:spcPts val="0"/>
              </a:spcBef>
              <a:buNone/>
            </a:pPr>
            <a:endParaRPr lang="ru-RU" sz="1800" dirty="0">
              <a:latin typeface="AvantGardeC" pitchFamily="82" charset="0"/>
              <a:ea typeface="Arial Unicode MS" panose="020B0604020202020204" pitchFamily="34" charset="-128"/>
              <a:cs typeface="Arial Unicode MS" panose="020B0604020202020204" pitchFamily="34" charset="-128"/>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3563888" cy="1017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839" t="12273" r="13354" b="9989"/>
          <a:stretch/>
        </p:blipFill>
        <p:spPr bwMode="auto">
          <a:xfrm>
            <a:off x="6450125" y="1171875"/>
            <a:ext cx="2027209" cy="2337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Прямая соединительная линия 8"/>
          <p:cNvCxnSpPr/>
          <p:nvPr/>
        </p:nvCxnSpPr>
        <p:spPr>
          <a:xfrm flipV="1">
            <a:off x="323528" y="6575040"/>
            <a:ext cx="8568952" cy="22312"/>
          </a:xfrm>
          <a:prstGeom prst="line">
            <a:avLst/>
          </a:prstGeom>
        </p:spPr>
        <p:style>
          <a:lnRef idx="3">
            <a:schemeClr val="accent1"/>
          </a:lnRef>
          <a:fillRef idx="0">
            <a:schemeClr val="accent1"/>
          </a:fillRef>
          <a:effectRef idx="2">
            <a:schemeClr val="accent1"/>
          </a:effectRef>
          <a:fontRef idx="minor">
            <a:schemeClr val="tx1"/>
          </a:fontRef>
        </p:style>
      </p:cxnSp>
      <p:sp>
        <p:nvSpPr>
          <p:cNvPr id="10" name="Заголовок 3"/>
          <p:cNvSpPr txBox="1">
            <a:spLocks/>
          </p:cNvSpPr>
          <p:nvPr/>
        </p:nvSpPr>
        <p:spPr>
          <a:xfrm flipH="1">
            <a:off x="7020272" y="6021288"/>
            <a:ext cx="1944216"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dirty="0" smtClean="0">
                <a:solidFill>
                  <a:srgbClr val="002060"/>
                </a:solidFill>
                <a:latin typeface="Impact" pitchFamily="34" charset="0"/>
                <a:ea typeface="Arial Unicode MS" panose="020B0604020202020204" pitchFamily="34" charset="-128"/>
                <a:cs typeface="Arial Unicode MS" panose="020B0604020202020204" pitchFamily="34" charset="-128"/>
              </a:rPr>
              <a:t>www.keu.kz</a:t>
            </a:r>
            <a:endParaRPr lang="ru-RU" sz="1600" dirty="0">
              <a:solidFill>
                <a:srgbClr val="002060"/>
              </a:solidFill>
              <a:latin typeface="Impact" pitchFamily="34" charset="0"/>
              <a:ea typeface="Arial Unicode MS" panose="020B0604020202020204" pitchFamily="34" charset="-128"/>
              <a:cs typeface="Arial Unicode MS" panose="020B0604020202020204" pitchFamily="34" charset="-128"/>
            </a:endParaRPr>
          </a:p>
        </p:txBody>
      </p:sp>
      <p:pic>
        <p:nvPicPr>
          <p:cNvPr id="11" name="Рисунок 10" descr="эмблема КЭУ 50 лет каз png.png"/>
          <p:cNvPicPr>
            <a:picLocks noChangeAspect="1"/>
          </p:cNvPicPr>
          <p:nvPr/>
        </p:nvPicPr>
        <p:blipFill>
          <a:blip r:embed="rId5" cstate="print"/>
          <a:stretch>
            <a:fillRect/>
          </a:stretch>
        </p:blipFill>
        <p:spPr>
          <a:xfrm>
            <a:off x="251520" y="6021288"/>
            <a:ext cx="959964" cy="476672"/>
          </a:xfrm>
          <a:prstGeom prst="rect">
            <a:avLst/>
          </a:prstGeom>
        </p:spPr>
      </p:pic>
    </p:spTree>
    <p:extLst>
      <p:ext uri="{BB962C8B-B14F-4D97-AF65-F5344CB8AC3E}">
        <p14:creationId xmlns:p14="http://schemas.microsoft.com/office/powerpoint/2010/main" val="3768357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707904" y="260648"/>
            <a:ext cx="5256584" cy="566936"/>
          </a:xfrm>
        </p:spPr>
        <p:txBody>
          <a:bodyPr>
            <a:noAutofit/>
          </a:bodyPr>
          <a:lstStyle/>
          <a:p>
            <a:r>
              <a:rPr lang="en-US" sz="2800" b="1" dirty="0" smtClean="0">
                <a:solidFill>
                  <a:srgbClr val="C00000"/>
                </a:solidFill>
                <a:effectLst>
                  <a:outerShdw blurRad="38100" dist="38100" dir="2700000" algn="tl">
                    <a:srgbClr val="000000">
                      <a:alpha val="43137"/>
                    </a:srgbClr>
                  </a:outerShdw>
                </a:effectLst>
                <a:latin typeface="AvantGardeC" pitchFamily="82" charset="0"/>
              </a:rPr>
              <a:t>Government programs</a:t>
            </a:r>
            <a:endParaRPr lang="ru-RU" sz="2800" b="1" dirty="0">
              <a:solidFill>
                <a:srgbClr val="C00000"/>
              </a:solidFill>
              <a:effectLst>
                <a:outerShdw blurRad="38100" dist="38100" dir="2700000" algn="tl">
                  <a:srgbClr val="000000">
                    <a:alpha val="43137"/>
                  </a:srgbClr>
                </a:outerShdw>
              </a:effectLst>
              <a:latin typeface="AvantGardeC" pitchFamily="82" charset="0"/>
            </a:endParaRPr>
          </a:p>
        </p:txBody>
      </p:sp>
      <p:sp>
        <p:nvSpPr>
          <p:cNvPr id="5" name="Объект 4"/>
          <p:cNvSpPr>
            <a:spLocks noGrp="1"/>
          </p:cNvSpPr>
          <p:nvPr>
            <p:ph idx="1"/>
          </p:nvPr>
        </p:nvSpPr>
        <p:spPr>
          <a:xfrm>
            <a:off x="179512" y="1091877"/>
            <a:ext cx="6912768" cy="5001419"/>
          </a:xfrm>
        </p:spPr>
        <p:txBody>
          <a:bodyPr>
            <a:noAutofit/>
          </a:bodyPr>
          <a:lstStyle/>
          <a:p>
            <a:pPr marL="0" indent="360000" algn="just">
              <a:spcBef>
                <a:spcPts val="0"/>
              </a:spcBef>
              <a:buNone/>
            </a:pPr>
            <a:r>
              <a:rPr lang="en-US" sz="1800" dirty="0" smtClean="0">
                <a:latin typeface="AvantGardeC" pitchFamily="82" charset="0"/>
              </a:rPr>
              <a:t>Such government programs </a:t>
            </a:r>
            <a:r>
              <a:rPr lang="en-US" sz="1800" dirty="0">
                <a:latin typeface="AvantGardeC" pitchFamily="82" charset="0"/>
              </a:rPr>
              <a:t>as </a:t>
            </a:r>
            <a:r>
              <a:rPr lang="en-US" sz="1800" dirty="0" smtClean="0">
                <a:latin typeface="AvantGardeC" pitchFamily="82" charset="0"/>
              </a:rPr>
              <a:t>“With </a:t>
            </a:r>
            <a:r>
              <a:rPr lang="en-US" sz="1800" dirty="0">
                <a:latin typeface="AvantGardeC" pitchFamily="82" charset="0"/>
              </a:rPr>
              <a:t>diploma to the village", "Youth Practice" and "Youth personnel </a:t>
            </a:r>
            <a:r>
              <a:rPr lang="en-US" sz="1800" dirty="0" smtClean="0">
                <a:latin typeface="AvantGardeC" pitchFamily="82" charset="0"/>
              </a:rPr>
              <a:t>reserve“ are implemented in the republic in order to support youth.</a:t>
            </a:r>
          </a:p>
          <a:p>
            <a:pPr marL="0" indent="360000" algn="just">
              <a:spcBef>
                <a:spcPts val="0"/>
              </a:spcBef>
              <a:buNone/>
            </a:pPr>
            <a:r>
              <a:rPr lang="kk-KZ" sz="1800" dirty="0" smtClean="0">
                <a:latin typeface="AvantGardeC" pitchFamily="82" charset="0"/>
              </a:rPr>
              <a:t> </a:t>
            </a:r>
            <a:r>
              <a:rPr lang="en-US" sz="1800" b="1" dirty="0" smtClean="0">
                <a:latin typeface="AvantGardeC" pitchFamily="82" charset="0"/>
              </a:rPr>
              <a:t>“Youth Practice” program</a:t>
            </a:r>
            <a:r>
              <a:rPr lang="kk-KZ" sz="1800" b="1" dirty="0" smtClean="0">
                <a:latin typeface="AvantGardeC" pitchFamily="82" charset="0"/>
              </a:rPr>
              <a:t> </a:t>
            </a:r>
            <a:r>
              <a:rPr lang="en-US" sz="1800" dirty="0" smtClean="0">
                <a:latin typeface="AvantGardeC" pitchFamily="82" charset="0"/>
              </a:rPr>
              <a:t>for HEI’s graduates.</a:t>
            </a:r>
            <a:r>
              <a:rPr lang="en-US" sz="1800" dirty="0">
                <a:latin typeface="AvantGardeC" pitchFamily="82" charset="0"/>
              </a:rPr>
              <a:t> </a:t>
            </a:r>
            <a:r>
              <a:rPr lang="en-US" sz="1800" dirty="0" smtClean="0">
                <a:latin typeface="AvantGardeC" pitchFamily="82" charset="0"/>
              </a:rPr>
              <a:t>In </a:t>
            </a:r>
            <a:r>
              <a:rPr lang="en-US" sz="1800" dirty="0">
                <a:latin typeface="AvantGardeC" pitchFamily="82" charset="0"/>
              </a:rPr>
              <a:t>order to gain work experience after graduation, the state offers to </a:t>
            </a:r>
            <a:r>
              <a:rPr lang="en-US" sz="1800" dirty="0" smtClean="0">
                <a:latin typeface="AvantGardeC" pitchFamily="82" charset="0"/>
              </a:rPr>
              <a:t>graduates </a:t>
            </a:r>
            <a:r>
              <a:rPr lang="en-US" sz="1800" dirty="0">
                <a:latin typeface="AvantGardeC" pitchFamily="82" charset="0"/>
              </a:rPr>
              <a:t>a six-month youth practice. To do this, the graduates </a:t>
            </a:r>
            <a:r>
              <a:rPr lang="en-US" sz="1800" dirty="0" smtClean="0">
                <a:latin typeface="AvantGardeC" pitchFamily="82" charset="0"/>
              </a:rPr>
              <a:t>(under 29 </a:t>
            </a:r>
            <a:r>
              <a:rPr lang="en-US" sz="1800" dirty="0">
                <a:latin typeface="AvantGardeC" pitchFamily="82" charset="0"/>
              </a:rPr>
              <a:t>years) </a:t>
            </a:r>
            <a:r>
              <a:rPr lang="en-US" sz="1800" dirty="0" smtClean="0">
                <a:latin typeface="AvantGardeC" pitchFamily="82" charset="0"/>
              </a:rPr>
              <a:t>should refer </a:t>
            </a:r>
            <a:r>
              <a:rPr lang="en-US" sz="1800" dirty="0">
                <a:latin typeface="AvantGardeC" pitchFamily="82" charset="0"/>
              </a:rPr>
              <a:t>to the employment center in the Governor's office of the city (district).</a:t>
            </a:r>
            <a:endParaRPr lang="en-US" sz="1800" dirty="0" smtClean="0">
              <a:latin typeface="AvantGardeC" pitchFamily="82" charset="0"/>
            </a:endParaRPr>
          </a:p>
          <a:p>
            <a:pPr marL="0" indent="360363" algn="just">
              <a:spcBef>
                <a:spcPts val="0"/>
              </a:spcBef>
              <a:buNone/>
            </a:pPr>
            <a:r>
              <a:rPr lang="en-US" sz="1800" b="1" dirty="0" smtClean="0">
                <a:latin typeface="AvantGardeC" pitchFamily="82" charset="0"/>
              </a:rPr>
              <a:t>“With diploma to the village” program</a:t>
            </a:r>
            <a:r>
              <a:rPr lang="kk-KZ" sz="1800" b="1" dirty="0" smtClean="0">
                <a:latin typeface="AvantGardeC" pitchFamily="82" charset="0"/>
              </a:rPr>
              <a:t> </a:t>
            </a:r>
            <a:r>
              <a:rPr lang="en-US" sz="1800" dirty="0" smtClean="0">
                <a:latin typeface="AvantGardeC" pitchFamily="82" charset="0"/>
              </a:rPr>
              <a:t>for students graduated from HEI with majors in: education, health-services, social securities, culture and sport</a:t>
            </a:r>
            <a:r>
              <a:rPr lang="en-US" sz="1800" dirty="0">
                <a:latin typeface="AvantGardeC" pitchFamily="82" charset="0"/>
              </a:rPr>
              <a:t>, veterinary </a:t>
            </a:r>
            <a:r>
              <a:rPr lang="en-US" sz="1800" dirty="0" smtClean="0">
                <a:latin typeface="AvantGardeC" pitchFamily="82" charset="0"/>
              </a:rPr>
              <a:t>science</a:t>
            </a:r>
            <a:r>
              <a:rPr lang="kk-KZ" sz="1800" dirty="0" smtClean="0">
                <a:latin typeface="AvantGardeC" pitchFamily="82" charset="0"/>
              </a:rPr>
              <a:t>. </a:t>
            </a:r>
            <a:r>
              <a:rPr lang="en-US" sz="1800" dirty="0" smtClean="0">
                <a:latin typeface="AvantGardeC" pitchFamily="82" charset="0"/>
              </a:rPr>
              <a:t>Program “With diploma to the village” is operating in Kazakhstan since 2009. Government offers vacancies in the villages with appropriate social support. </a:t>
            </a:r>
          </a:p>
          <a:p>
            <a:pPr marL="0" indent="360363" algn="just">
              <a:spcBef>
                <a:spcPts val="0"/>
              </a:spcBef>
              <a:buNone/>
            </a:pPr>
            <a:r>
              <a:rPr lang="en-US" sz="1800" b="1" dirty="0" smtClean="0">
                <a:latin typeface="AvantGardeC" pitchFamily="82" charset="0"/>
              </a:rPr>
              <a:t>“Youth personnel reserve” program</a:t>
            </a:r>
            <a:r>
              <a:rPr lang="kk-KZ" sz="1800" b="1" dirty="0" smtClean="0">
                <a:latin typeface="AvantGardeC" pitchFamily="82" charset="0"/>
              </a:rPr>
              <a:t>. </a:t>
            </a:r>
            <a:r>
              <a:rPr lang="en-US" sz="1800" dirty="0" smtClean="0">
                <a:latin typeface="AvantGardeC" pitchFamily="82" charset="0"/>
              </a:rPr>
              <a:t>With </a:t>
            </a:r>
            <a:r>
              <a:rPr lang="en-US" sz="1800" dirty="0">
                <a:latin typeface="AvantGardeC" pitchFamily="82" charset="0"/>
              </a:rPr>
              <a:t>the support of the Ministry of Education and Science of Kazakhstan and People's Democratic Party "</a:t>
            </a:r>
            <a:r>
              <a:rPr lang="en-US" sz="1800" dirty="0" err="1">
                <a:latin typeface="AvantGardeC" pitchFamily="82" charset="0"/>
              </a:rPr>
              <a:t>Nur</a:t>
            </a:r>
            <a:r>
              <a:rPr lang="en-US" sz="1800" dirty="0">
                <a:latin typeface="AvantGardeC" pitchFamily="82" charset="0"/>
              </a:rPr>
              <a:t> </a:t>
            </a:r>
            <a:r>
              <a:rPr lang="en-US" sz="1800" dirty="0" err="1">
                <a:latin typeface="AvantGardeC" pitchFamily="82" charset="0"/>
              </a:rPr>
              <a:t>Otan</a:t>
            </a:r>
            <a:r>
              <a:rPr lang="en-US" sz="1800" dirty="0">
                <a:latin typeface="AvantGardeC" pitchFamily="82" charset="0"/>
              </a:rPr>
              <a:t>" the project "Youth personnel </a:t>
            </a:r>
            <a:r>
              <a:rPr lang="en-US" sz="1800" dirty="0" smtClean="0">
                <a:latin typeface="AvantGardeC" pitchFamily="82" charset="0"/>
              </a:rPr>
              <a:t>reserve“ was  realized, program is aimed on </a:t>
            </a:r>
            <a:r>
              <a:rPr lang="en-US" sz="1800" dirty="0">
                <a:latin typeface="AvantGardeC" pitchFamily="82" charset="0"/>
              </a:rPr>
              <a:t>the identification, selection, preparation and training of managerial staff of the country </a:t>
            </a:r>
            <a:r>
              <a:rPr lang="en-US" sz="1800" dirty="0" smtClean="0">
                <a:latin typeface="AvantGardeC" pitchFamily="82" charset="0"/>
              </a:rPr>
              <a:t>from young, talented and active Kazakhstan youth. Selected specialists should be included in </a:t>
            </a:r>
            <a:r>
              <a:rPr lang="en-US" sz="1800" dirty="0">
                <a:latin typeface="AvantGardeC" pitchFamily="82" charset="0"/>
              </a:rPr>
              <a:t>socially significant activities in three areas: civil </a:t>
            </a:r>
            <a:r>
              <a:rPr lang="en-US" sz="1800" dirty="0" smtClean="0">
                <a:latin typeface="AvantGardeC" pitchFamily="82" charset="0"/>
              </a:rPr>
              <a:t>service, business </a:t>
            </a:r>
            <a:r>
              <a:rPr lang="en-US" sz="1800" dirty="0">
                <a:latin typeface="AvantGardeC" pitchFamily="82" charset="0"/>
              </a:rPr>
              <a:t>community, social and political activities.</a:t>
            </a:r>
            <a:endParaRPr lang="en-US" sz="1800" dirty="0" smtClean="0">
              <a:latin typeface="AvantGardeC" pitchFamily="82" charset="0"/>
            </a:endParaRPr>
          </a:p>
          <a:p>
            <a:pPr marL="0" indent="360363" algn="just">
              <a:spcBef>
                <a:spcPts val="0"/>
              </a:spcBef>
              <a:buNone/>
            </a:pPr>
            <a:endParaRPr lang="ru-RU" sz="1800" dirty="0" smtClean="0">
              <a:latin typeface="AvantGardeC" pitchFamily="82" charset="0"/>
            </a:endParaRPr>
          </a:p>
          <a:p>
            <a:pPr marL="0" indent="0" algn="just">
              <a:spcBef>
                <a:spcPts val="0"/>
              </a:spcBef>
              <a:buNone/>
            </a:pPr>
            <a:endParaRPr lang="ru-RU" sz="1800" dirty="0">
              <a:latin typeface="AvantGardeC" pitchFamily="82" charset="0"/>
              <a:ea typeface="Arial Unicode MS" panose="020B0604020202020204" pitchFamily="34" charset="-128"/>
              <a:cs typeface="Arial Unicode MS" panose="020B0604020202020204" pitchFamily="34" charset="-12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3563888" cy="1017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Прямая соединительная линия 6"/>
          <p:cNvCxnSpPr/>
          <p:nvPr/>
        </p:nvCxnSpPr>
        <p:spPr>
          <a:xfrm flipV="1">
            <a:off x="323528" y="6575040"/>
            <a:ext cx="8568952" cy="22312"/>
          </a:xfrm>
          <a:prstGeom prst="line">
            <a:avLst/>
          </a:prstGeom>
        </p:spPr>
        <p:style>
          <a:lnRef idx="3">
            <a:schemeClr val="accent1"/>
          </a:lnRef>
          <a:fillRef idx="0">
            <a:schemeClr val="accent1"/>
          </a:fillRef>
          <a:effectRef idx="2">
            <a:schemeClr val="accent1"/>
          </a:effectRef>
          <a:fontRef idx="minor">
            <a:schemeClr val="tx1"/>
          </a:fontRef>
        </p:style>
      </p:cxnSp>
      <p:sp>
        <p:nvSpPr>
          <p:cNvPr id="9" name="Заголовок 3"/>
          <p:cNvSpPr txBox="1">
            <a:spLocks/>
          </p:cNvSpPr>
          <p:nvPr/>
        </p:nvSpPr>
        <p:spPr>
          <a:xfrm flipH="1">
            <a:off x="7020272" y="6021288"/>
            <a:ext cx="1944216"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dirty="0" smtClean="0">
                <a:solidFill>
                  <a:srgbClr val="002060"/>
                </a:solidFill>
                <a:latin typeface="Impact" pitchFamily="34" charset="0"/>
                <a:ea typeface="Arial Unicode MS" panose="020B0604020202020204" pitchFamily="34" charset="-128"/>
                <a:cs typeface="Arial Unicode MS" panose="020B0604020202020204" pitchFamily="34" charset="-128"/>
              </a:rPr>
              <a:t>www.keu.kz</a:t>
            </a:r>
            <a:endParaRPr lang="ru-RU" sz="1600" dirty="0">
              <a:solidFill>
                <a:srgbClr val="002060"/>
              </a:solidFill>
              <a:latin typeface="Impact" pitchFamily="34" charset="0"/>
              <a:ea typeface="Arial Unicode MS" panose="020B0604020202020204" pitchFamily="34" charset="-128"/>
              <a:cs typeface="Arial Unicode MS" panose="020B0604020202020204" pitchFamily="34" charset="-128"/>
            </a:endParaRPr>
          </a:p>
        </p:txBody>
      </p:sp>
      <p:pic>
        <p:nvPicPr>
          <p:cNvPr id="10" name="Рисунок 9" descr="эмблема КЭУ 50 лет каз png.png"/>
          <p:cNvPicPr>
            <a:picLocks noChangeAspect="1"/>
          </p:cNvPicPr>
          <p:nvPr/>
        </p:nvPicPr>
        <p:blipFill>
          <a:blip r:embed="rId3" cstate="print"/>
          <a:stretch>
            <a:fillRect/>
          </a:stretch>
        </p:blipFill>
        <p:spPr>
          <a:xfrm>
            <a:off x="251520" y="6021288"/>
            <a:ext cx="959964" cy="476672"/>
          </a:xfrm>
          <a:prstGeom prst="rect">
            <a:avLst/>
          </a:prstGeom>
        </p:spPr>
      </p:pic>
      <p:pic>
        <p:nvPicPr>
          <p:cNvPr id="8"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9991" t="5214" r="9260" b="16580"/>
          <a:stretch>
            <a:fillRect/>
          </a:stretch>
        </p:blipFill>
        <p:spPr bwMode="auto">
          <a:xfrm>
            <a:off x="7092280" y="1556792"/>
            <a:ext cx="1872208" cy="1673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Рисунок 10" descr="http://im8.asset.yvimg.kz/userimages/ainura-sat/pPh8tN5SLkEkOrtM3Wub770kjgLDJ0.jpg"/>
          <p:cNvPicPr/>
          <p:nvPr/>
        </p:nvPicPr>
        <p:blipFill>
          <a:blip r:embed="rId6" cstate="print"/>
          <a:srcRect/>
          <a:stretch>
            <a:fillRect/>
          </a:stretch>
        </p:blipFill>
        <p:spPr bwMode="auto">
          <a:xfrm>
            <a:off x="7236296" y="3789040"/>
            <a:ext cx="1728192" cy="1725283"/>
          </a:xfrm>
          <a:prstGeom prst="rect">
            <a:avLst/>
          </a:prstGeom>
          <a:noFill/>
          <a:ln w="9525">
            <a:noFill/>
            <a:miter lim="800000"/>
            <a:headEnd/>
            <a:tailEnd/>
          </a:ln>
        </p:spPr>
      </p:pic>
    </p:spTree>
    <p:extLst>
      <p:ext uri="{BB962C8B-B14F-4D97-AF65-F5344CB8AC3E}">
        <p14:creationId xmlns:p14="http://schemas.microsoft.com/office/powerpoint/2010/main" val="27846040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693367" y="399150"/>
            <a:ext cx="5256584" cy="566936"/>
          </a:xfrm>
        </p:spPr>
        <p:txBody>
          <a:bodyPr>
            <a:noAutofit/>
          </a:bodyPr>
          <a:lstStyle/>
          <a:p>
            <a:r>
              <a:rPr lang="en-US" sz="2400" b="1" dirty="0" smtClean="0">
                <a:solidFill>
                  <a:srgbClr val="C00000"/>
                </a:solidFill>
                <a:effectLst>
                  <a:outerShdw blurRad="38100" dist="38100" dir="2700000" algn="tl">
                    <a:srgbClr val="000000">
                      <a:alpha val="43137"/>
                    </a:srgbClr>
                  </a:outerShdw>
                </a:effectLst>
                <a:latin typeface="AvantGardeC" pitchFamily="82" charset="0"/>
              </a:rPr>
              <a:t>Activities performed by university aimed to solve employment problems:</a:t>
            </a:r>
            <a:endParaRPr lang="ru-RU" sz="2400" b="1" dirty="0">
              <a:solidFill>
                <a:srgbClr val="C00000"/>
              </a:solidFill>
              <a:effectLst>
                <a:outerShdw blurRad="38100" dist="38100" dir="2700000" algn="tl">
                  <a:srgbClr val="000000">
                    <a:alpha val="43137"/>
                  </a:srgbClr>
                </a:outerShdw>
              </a:effectLst>
              <a:latin typeface="AvantGardeC" pitchFamily="82" charset="0"/>
            </a:endParaRPr>
          </a:p>
        </p:txBody>
      </p:sp>
      <p:pic>
        <p:nvPicPr>
          <p:cNvPr id="819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413" r="7726"/>
          <a:stretch/>
        </p:blipFill>
        <p:spPr bwMode="auto">
          <a:xfrm>
            <a:off x="6693024" y="1556792"/>
            <a:ext cx="2415480" cy="1800200"/>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Объект 4"/>
          <p:cNvSpPr>
            <a:spLocks noGrp="1"/>
          </p:cNvSpPr>
          <p:nvPr>
            <p:ph idx="1"/>
          </p:nvPr>
        </p:nvSpPr>
        <p:spPr>
          <a:xfrm>
            <a:off x="107504" y="1340768"/>
            <a:ext cx="6585520" cy="4392488"/>
          </a:xfrm>
        </p:spPr>
        <p:txBody>
          <a:bodyPr>
            <a:noAutofit/>
          </a:bodyPr>
          <a:lstStyle/>
          <a:p>
            <a:pPr marL="0" indent="363538" algn="just">
              <a:buNone/>
            </a:pPr>
            <a:r>
              <a:rPr lang="ru-RU" sz="1800" dirty="0" smtClean="0">
                <a:latin typeface="AvantGardeC" pitchFamily="82" charset="0"/>
              </a:rPr>
              <a:t>1.</a:t>
            </a:r>
            <a:r>
              <a:rPr lang="en-US" sz="1800" dirty="0" smtClean="0">
                <a:latin typeface="AvantGardeC" pitchFamily="82" charset="0"/>
              </a:rPr>
              <a:t> For </a:t>
            </a:r>
            <a:r>
              <a:rPr lang="en-US" sz="1800" dirty="0">
                <a:latin typeface="AvantGardeC" pitchFamily="82" charset="0"/>
              </a:rPr>
              <a:t>the purpose of more successful presentation of graduates in the labor market </a:t>
            </a:r>
            <a:r>
              <a:rPr lang="en-US" sz="1800" dirty="0" smtClean="0">
                <a:latin typeface="AvantGardeC" pitchFamily="82" charset="0"/>
              </a:rPr>
              <a:t>following activities are </a:t>
            </a:r>
            <a:r>
              <a:rPr lang="en-US" sz="1800" dirty="0">
                <a:latin typeface="AvantGardeC" pitchFamily="82" charset="0"/>
              </a:rPr>
              <a:t>carried out</a:t>
            </a:r>
            <a:r>
              <a:rPr lang="en-US" sz="1800" dirty="0" smtClean="0">
                <a:latin typeface="AvantGardeC" pitchFamily="82" charset="0"/>
              </a:rPr>
              <a:t>:</a:t>
            </a:r>
            <a:endParaRPr lang="ru-RU" sz="1800" dirty="0">
              <a:latin typeface="AvantGardeC" pitchFamily="82" charset="0"/>
            </a:endParaRPr>
          </a:p>
          <a:p>
            <a:pPr marL="0" indent="363538" algn="just"/>
            <a:r>
              <a:rPr lang="en-US" sz="1800" dirty="0" smtClean="0">
                <a:latin typeface="AvantGardeC" pitchFamily="82" charset="0"/>
              </a:rPr>
              <a:t>master </a:t>
            </a:r>
            <a:r>
              <a:rPr lang="en-US" sz="1800" dirty="0">
                <a:latin typeface="AvantGardeC" pitchFamily="82" charset="0"/>
              </a:rPr>
              <a:t>- classes on </a:t>
            </a:r>
            <a:r>
              <a:rPr lang="en-US" sz="1800" dirty="0" smtClean="0">
                <a:latin typeface="AvantGardeC" pitchFamily="82" charset="0"/>
              </a:rPr>
              <a:t>such topics as </a:t>
            </a:r>
            <a:r>
              <a:rPr lang="en-US" sz="1800" dirty="0">
                <a:latin typeface="AvantGardeC" pitchFamily="82" charset="0"/>
              </a:rPr>
              <a:t>"How </a:t>
            </a:r>
            <a:r>
              <a:rPr lang="en-US" sz="1800" dirty="0" smtClean="0">
                <a:latin typeface="AvantGardeC" pitchFamily="82" charset="0"/>
              </a:rPr>
              <a:t>to prepare a CV," </a:t>
            </a:r>
            <a:r>
              <a:rPr lang="en-US" sz="1800" dirty="0">
                <a:latin typeface="AvantGardeC" pitchFamily="82" charset="0"/>
              </a:rPr>
              <a:t>"How to successfully pass </a:t>
            </a:r>
            <a:r>
              <a:rPr lang="en-US" sz="1800" dirty="0" smtClean="0">
                <a:latin typeface="AvantGardeC" pitchFamily="82" charset="0"/>
              </a:rPr>
              <a:t>an </a:t>
            </a:r>
            <a:r>
              <a:rPr lang="en-US" sz="1800" dirty="0">
                <a:latin typeface="AvantGardeC" pitchFamily="82" charset="0"/>
              </a:rPr>
              <a:t>interview with an </a:t>
            </a:r>
            <a:r>
              <a:rPr lang="en-US" sz="1800" dirty="0" smtClean="0">
                <a:latin typeface="AvantGardeC" pitchFamily="82" charset="0"/>
              </a:rPr>
              <a:t>employer“, some common mistakes of the candidates </a:t>
            </a:r>
            <a:r>
              <a:rPr lang="en-US" sz="1800" dirty="0">
                <a:latin typeface="AvantGardeC" pitchFamily="82" charset="0"/>
              </a:rPr>
              <a:t>for a particular </a:t>
            </a:r>
            <a:r>
              <a:rPr lang="en-US" sz="1800" dirty="0" smtClean="0">
                <a:latin typeface="AvantGardeC" pitchFamily="82" charset="0"/>
              </a:rPr>
              <a:t>position and the </a:t>
            </a:r>
            <a:r>
              <a:rPr lang="en-US" sz="1800" dirty="0">
                <a:latin typeface="AvantGardeC" pitchFamily="82" charset="0"/>
              </a:rPr>
              <a:t>importance of cover </a:t>
            </a:r>
            <a:r>
              <a:rPr lang="en-US" sz="1800" dirty="0" smtClean="0">
                <a:latin typeface="AvantGardeC" pitchFamily="82" charset="0"/>
              </a:rPr>
              <a:t>letters are discussed;</a:t>
            </a:r>
            <a:endParaRPr lang="ru-RU" sz="1800" dirty="0">
              <a:latin typeface="AvantGardeC" pitchFamily="82" charset="0"/>
            </a:endParaRPr>
          </a:p>
          <a:p>
            <a:pPr marL="0" indent="363538" algn="just"/>
            <a:r>
              <a:rPr lang="en-US" sz="1800" dirty="0" smtClean="0">
                <a:latin typeface="AvantGardeC" pitchFamily="82" charset="0"/>
              </a:rPr>
              <a:t>trainings on the questions of  </a:t>
            </a:r>
            <a:r>
              <a:rPr lang="en-US" sz="1800" dirty="0">
                <a:latin typeface="AvantGardeC" pitchFamily="82" charset="0"/>
              </a:rPr>
              <a:t>interviewing, interpersonal relationships, methods of adaptation and consolidation in the workplace, improving search technology work in market conditions;</a:t>
            </a:r>
            <a:endParaRPr lang="ru-RU" sz="1800" dirty="0">
              <a:latin typeface="AvantGardeC" pitchFamily="82" charset="0"/>
            </a:endParaRPr>
          </a:p>
          <a:p>
            <a:pPr marL="0" indent="363538">
              <a:buNone/>
            </a:pPr>
            <a:r>
              <a:rPr lang="ru-RU" sz="1800" dirty="0">
                <a:latin typeface="AvantGardeC" pitchFamily="82" charset="0"/>
              </a:rPr>
              <a:t>2. </a:t>
            </a:r>
            <a:r>
              <a:rPr lang="en-US" sz="1800" dirty="0" smtClean="0">
                <a:latin typeface="AvantGardeC" pitchFamily="82" charset="0"/>
              </a:rPr>
              <a:t>The </a:t>
            </a:r>
            <a:r>
              <a:rPr lang="en-US" sz="1800" dirty="0">
                <a:latin typeface="AvantGardeC" pitchFamily="82" charset="0"/>
              </a:rPr>
              <a:t>university is </a:t>
            </a:r>
            <a:r>
              <a:rPr lang="en-US" sz="1800" dirty="0" smtClean="0">
                <a:latin typeface="AvantGardeC" pitchFamily="82" charset="0"/>
              </a:rPr>
              <a:t>systematically organizes work </a:t>
            </a:r>
            <a:r>
              <a:rPr lang="en-US" sz="1800" dirty="0">
                <a:latin typeface="AvantGardeC" pitchFamily="82" charset="0"/>
              </a:rPr>
              <a:t>on the organization of master classes, coaching, meetings with employers. </a:t>
            </a:r>
            <a:r>
              <a:rPr lang="en-US" sz="1800" dirty="0" smtClean="0">
                <a:latin typeface="AvantGardeC" pitchFamily="82" charset="0"/>
              </a:rPr>
              <a:t>On such meetings representatives </a:t>
            </a:r>
            <a:r>
              <a:rPr lang="en-US" sz="1800" dirty="0">
                <a:latin typeface="AvantGardeC" pitchFamily="82" charset="0"/>
              </a:rPr>
              <a:t>of the business community, leading experts, managers of large companies met with the students in an informal setting to discuss the construction of a professional career, demonstrate </a:t>
            </a:r>
            <a:r>
              <a:rPr lang="en-US" sz="1800" dirty="0" smtClean="0">
                <a:latin typeface="AvantGardeC" pitchFamily="82" charset="0"/>
              </a:rPr>
              <a:t>some practical </a:t>
            </a:r>
            <a:r>
              <a:rPr lang="en-US" sz="1800" dirty="0">
                <a:latin typeface="AvantGardeC" pitchFamily="82" charset="0"/>
              </a:rPr>
              <a:t>skills, provide information about </a:t>
            </a:r>
            <a:r>
              <a:rPr lang="en-US" sz="1800" dirty="0" smtClean="0">
                <a:latin typeface="AvantGardeC" pitchFamily="82" charset="0"/>
              </a:rPr>
              <a:t>effective </a:t>
            </a:r>
            <a:r>
              <a:rPr lang="en-US" sz="1800" dirty="0">
                <a:latin typeface="AvantGardeC" pitchFamily="82" charset="0"/>
              </a:rPr>
              <a:t>methods and forms of employment.</a:t>
            </a:r>
            <a:endParaRPr lang="ru-RU" sz="1800" dirty="0">
              <a:latin typeface="AvantGardeC" pitchFamily="82" charset="0"/>
            </a:endParaRPr>
          </a:p>
          <a:p>
            <a:pPr algn="just"/>
            <a:endParaRPr lang="ru-RU" sz="1400" dirty="0">
              <a:latin typeface="AvantGardeC" pitchFamily="82" charset="0"/>
            </a:endParaRPr>
          </a:p>
          <a:p>
            <a:pPr marL="0" indent="0" algn="just">
              <a:spcBef>
                <a:spcPts val="0"/>
              </a:spcBef>
              <a:buNone/>
            </a:pPr>
            <a:endParaRPr lang="ru-RU" sz="1400" dirty="0">
              <a:latin typeface="AvantGardeC" pitchFamily="82" charset="0"/>
              <a:ea typeface="Arial Unicode MS" panose="020B0604020202020204" pitchFamily="34" charset="-128"/>
              <a:cs typeface="Arial Unicode MS" panose="020B0604020202020204" pitchFamily="34" charset="-128"/>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3563888" cy="1017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96412" y="3305140"/>
            <a:ext cx="2212092" cy="2212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Прямая соединительная линия 8"/>
          <p:cNvCxnSpPr/>
          <p:nvPr/>
        </p:nvCxnSpPr>
        <p:spPr>
          <a:xfrm flipV="1">
            <a:off x="323528" y="6575040"/>
            <a:ext cx="8568952" cy="22312"/>
          </a:xfrm>
          <a:prstGeom prst="line">
            <a:avLst/>
          </a:prstGeom>
        </p:spPr>
        <p:style>
          <a:lnRef idx="3">
            <a:schemeClr val="accent1"/>
          </a:lnRef>
          <a:fillRef idx="0">
            <a:schemeClr val="accent1"/>
          </a:fillRef>
          <a:effectRef idx="2">
            <a:schemeClr val="accent1"/>
          </a:effectRef>
          <a:fontRef idx="minor">
            <a:schemeClr val="tx1"/>
          </a:fontRef>
        </p:style>
      </p:cxnSp>
      <p:sp>
        <p:nvSpPr>
          <p:cNvPr id="10" name="Заголовок 3"/>
          <p:cNvSpPr txBox="1">
            <a:spLocks/>
          </p:cNvSpPr>
          <p:nvPr/>
        </p:nvSpPr>
        <p:spPr>
          <a:xfrm flipH="1">
            <a:off x="7020272" y="6021288"/>
            <a:ext cx="1944216"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dirty="0" smtClean="0">
                <a:solidFill>
                  <a:srgbClr val="002060"/>
                </a:solidFill>
                <a:latin typeface="Impact" pitchFamily="34" charset="0"/>
                <a:ea typeface="Arial Unicode MS" panose="020B0604020202020204" pitchFamily="34" charset="-128"/>
                <a:cs typeface="Arial Unicode MS" panose="020B0604020202020204" pitchFamily="34" charset="-128"/>
              </a:rPr>
              <a:t>www.keu.kz</a:t>
            </a:r>
            <a:endParaRPr lang="ru-RU" sz="1600" dirty="0">
              <a:solidFill>
                <a:srgbClr val="002060"/>
              </a:solidFill>
              <a:latin typeface="Impact" pitchFamily="34" charset="0"/>
              <a:ea typeface="Arial Unicode MS" panose="020B0604020202020204" pitchFamily="34" charset="-128"/>
              <a:cs typeface="Arial Unicode MS" panose="020B0604020202020204" pitchFamily="34" charset="-128"/>
            </a:endParaRPr>
          </a:p>
        </p:txBody>
      </p:sp>
      <p:pic>
        <p:nvPicPr>
          <p:cNvPr id="11" name="Рисунок 10" descr="эмблема КЭУ 50 лет каз png.png"/>
          <p:cNvPicPr>
            <a:picLocks noChangeAspect="1"/>
          </p:cNvPicPr>
          <p:nvPr/>
        </p:nvPicPr>
        <p:blipFill>
          <a:blip r:embed="rId5" cstate="print"/>
          <a:stretch>
            <a:fillRect/>
          </a:stretch>
        </p:blipFill>
        <p:spPr>
          <a:xfrm>
            <a:off x="251520" y="6021288"/>
            <a:ext cx="959964" cy="476672"/>
          </a:xfrm>
          <a:prstGeom prst="rect">
            <a:avLst/>
          </a:prstGeom>
        </p:spPr>
      </p:pic>
    </p:spTree>
    <p:extLst>
      <p:ext uri="{BB962C8B-B14F-4D97-AF65-F5344CB8AC3E}">
        <p14:creationId xmlns:p14="http://schemas.microsoft.com/office/powerpoint/2010/main" val="2979951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179512" y="1196752"/>
            <a:ext cx="8496944" cy="2841179"/>
          </a:xfrm>
        </p:spPr>
        <p:txBody>
          <a:bodyPr>
            <a:noAutofit/>
          </a:bodyPr>
          <a:lstStyle/>
          <a:p>
            <a:pPr marL="0" indent="363538">
              <a:buNone/>
            </a:pPr>
            <a:r>
              <a:rPr lang="ru-RU" sz="1800" dirty="0" smtClean="0">
                <a:latin typeface="AvantGardeC" pitchFamily="82" charset="0"/>
              </a:rPr>
              <a:t>3.</a:t>
            </a:r>
            <a:r>
              <a:rPr lang="en-US" sz="1800" dirty="0" smtClean="0">
                <a:latin typeface="AvantGardeC" pitchFamily="82" charset="0"/>
              </a:rPr>
              <a:t>One </a:t>
            </a:r>
            <a:r>
              <a:rPr lang="en-US" sz="1800" dirty="0">
                <a:latin typeface="AvantGardeC" pitchFamily="82" charset="0"/>
              </a:rPr>
              <a:t>of the new directions of </a:t>
            </a:r>
            <a:r>
              <a:rPr lang="en-US" sz="1800" dirty="0" smtClean="0">
                <a:latin typeface="AvantGardeC" pitchFamily="82" charset="0"/>
              </a:rPr>
              <a:t>the work related to employment issues was </a:t>
            </a:r>
            <a:r>
              <a:rPr lang="en-US" sz="1800" dirty="0">
                <a:latin typeface="AvantGardeC" pitchFamily="82" charset="0"/>
              </a:rPr>
              <a:t>the creation of </a:t>
            </a:r>
            <a:r>
              <a:rPr lang="en-US" sz="1800" dirty="0" smtClean="0">
                <a:latin typeface="AvantGardeC" pitchFamily="82" charset="0"/>
              </a:rPr>
              <a:t>the Internet page named "I </a:t>
            </a:r>
            <a:r>
              <a:rPr lang="en-US" sz="1800" dirty="0">
                <a:latin typeface="AvantGardeC" pitchFamily="82" charset="0"/>
              </a:rPr>
              <a:t>want to work" in the social network "</a:t>
            </a:r>
            <a:r>
              <a:rPr lang="en-US" sz="1800" dirty="0" err="1" smtClean="0">
                <a:latin typeface="AvantGardeC" pitchFamily="82" charset="0"/>
              </a:rPr>
              <a:t>VKontakte</a:t>
            </a:r>
            <a:r>
              <a:rPr lang="en-US" sz="1800" dirty="0" smtClean="0">
                <a:latin typeface="AvantGardeC" pitchFamily="82" charset="0"/>
              </a:rPr>
              <a:t>“, that page was created to </a:t>
            </a:r>
            <a:r>
              <a:rPr lang="en-US" sz="1800" dirty="0">
                <a:latin typeface="AvantGardeC" pitchFamily="82" charset="0"/>
              </a:rPr>
              <a:t>promote the employment of graduates, </a:t>
            </a:r>
            <a:r>
              <a:rPr lang="en-US" sz="1800" dirty="0" smtClean="0">
                <a:latin typeface="AvantGardeC" pitchFamily="82" charset="0"/>
              </a:rPr>
              <a:t>that service provides </a:t>
            </a:r>
            <a:r>
              <a:rPr lang="en-US" sz="1800" dirty="0">
                <a:latin typeface="AvantGardeC" pitchFamily="82" charset="0"/>
              </a:rPr>
              <a:t>information on job vacancies, invitations </a:t>
            </a:r>
            <a:r>
              <a:rPr lang="en-US" sz="1800" dirty="0" smtClean="0">
                <a:latin typeface="AvantGardeC" pitchFamily="82" charset="0"/>
              </a:rPr>
              <a:t>to internships, </a:t>
            </a:r>
            <a:r>
              <a:rPr lang="en-US" sz="1800" dirty="0">
                <a:latin typeface="AvantGardeC" pitchFamily="82" charset="0"/>
              </a:rPr>
              <a:t>ads about events (workshops, Career </a:t>
            </a:r>
            <a:r>
              <a:rPr lang="en-US" sz="1800" dirty="0" smtClean="0">
                <a:latin typeface="AvantGardeC" pitchFamily="82" charset="0"/>
              </a:rPr>
              <a:t>Day, links </a:t>
            </a:r>
            <a:r>
              <a:rPr lang="en-US" sz="1800" dirty="0">
                <a:latin typeface="AvantGardeC" pitchFamily="82" charset="0"/>
              </a:rPr>
              <a:t>to materials on employment), etc. </a:t>
            </a:r>
            <a:r>
              <a:rPr lang="en-US" sz="1800" dirty="0" smtClean="0">
                <a:latin typeface="AvantGardeC" pitchFamily="82" charset="0"/>
              </a:rPr>
              <a:t>Another purpose </a:t>
            </a:r>
            <a:r>
              <a:rPr lang="en-US" sz="1800" dirty="0">
                <a:latin typeface="AvantGardeC" pitchFamily="82" charset="0"/>
              </a:rPr>
              <a:t>of the page is </a:t>
            </a:r>
            <a:r>
              <a:rPr lang="en-US" sz="1800" dirty="0" smtClean="0">
                <a:latin typeface="AvantGardeC" pitchFamily="82" charset="0"/>
              </a:rPr>
              <a:t>to maintain </a:t>
            </a:r>
            <a:r>
              <a:rPr lang="en-US" sz="1800" dirty="0">
                <a:latin typeface="AvantGardeC" pitchFamily="82" charset="0"/>
              </a:rPr>
              <a:t>constant contact with alumni, </a:t>
            </a:r>
            <a:r>
              <a:rPr lang="en-US" sz="1800" dirty="0" smtClean="0">
                <a:latin typeface="AvantGardeC" pitchFamily="82" charset="0"/>
              </a:rPr>
              <a:t>track </a:t>
            </a:r>
            <a:r>
              <a:rPr lang="en-US" sz="1800" dirty="0">
                <a:latin typeface="AvantGardeC" pitchFamily="82" charset="0"/>
              </a:rPr>
              <a:t>changes in </a:t>
            </a:r>
            <a:r>
              <a:rPr lang="en-US" sz="1800" dirty="0" smtClean="0">
                <a:latin typeface="AvantGardeC" pitchFamily="82" charset="0"/>
              </a:rPr>
              <a:t>their </a:t>
            </a:r>
            <a:r>
              <a:rPr lang="en-US" sz="1800" dirty="0">
                <a:latin typeface="AvantGardeC" pitchFamily="82" charset="0"/>
              </a:rPr>
              <a:t>career, </a:t>
            </a:r>
            <a:r>
              <a:rPr lang="en-US" sz="1800" dirty="0" smtClean="0">
                <a:latin typeface="AvantGardeC" pitchFamily="82" charset="0"/>
              </a:rPr>
              <a:t>ensure </a:t>
            </a:r>
            <a:r>
              <a:rPr lang="en-US" sz="1800" dirty="0">
                <a:latin typeface="AvantGardeC" pitchFamily="82" charset="0"/>
              </a:rPr>
              <a:t>their future cooperation.</a:t>
            </a:r>
            <a:endParaRPr lang="ru-RU" sz="1800" dirty="0">
              <a:latin typeface="AvantGardeC" pitchFamily="82" charset="0"/>
            </a:endParaRPr>
          </a:p>
          <a:p>
            <a:pPr marL="0" indent="363538">
              <a:buNone/>
            </a:pPr>
            <a:r>
              <a:rPr lang="en-US" sz="1800" dirty="0" smtClean="0">
                <a:latin typeface="AvantGardeC" pitchFamily="82" charset="0"/>
              </a:rPr>
              <a:t>University </a:t>
            </a:r>
            <a:r>
              <a:rPr lang="en-US" sz="1800" dirty="0">
                <a:latin typeface="AvantGardeC" pitchFamily="82" charset="0"/>
              </a:rPr>
              <a:t>analyzes the Kazakh labor </a:t>
            </a:r>
            <a:r>
              <a:rPr lang="en-US" sz="1800" dirty="0" smtClean="0">
                <a:latin typeface="AvantGardeC" pitchFamily="82" charset="0"/>
              </a:rPr>
              <a:t>data bases in </a:t>
            </a:r>
            <a:r>
              <a:rPr lang="en-US" sz="1800" dirty="0">
                <a:latin typeface="AvantGardeC" pitchFamily="82" charset="0"/>
              </a:rPr>
              <a:t>the Internet (Rabota.nur.kz, rabota.yandex.kz, OLX, hh.kz, quzmet.kz</a:t>
            </a:r>
            <a:r>
              <a:rPr lang="en-US" sz="1800" dirty="0" smtClean="0">
                <a:latin typeface="AvantGardeC" pitchFamily="82" charset="0"/>
              </a:rPr>
              <a:t>) subject to specialties offered by university. Then</a:t>
            </a:r>
            <a:r>
              <a:rPr lang="en-US" sz="1800" dirty="0">
                <a:latin typeface="AvantGardeC" pitchFamily="82" charset="0"/>
              </a:rPr>
              <a:t>, based on </a:t>
            </a:r>
            <a:r>
              <a:rPr lang="en-US" sz="1800" dirty="0" smtClean="0">
                <a:latin typeface="AvantGardeC" pitchFamily="82" charset="0"/>
              </a:rPr>
              <a:t>analysis </a:t>
            </a:r>
            <a:r>
              <a:rPr lang="en-US" sz="1800" dirty="0">
                <a:latin typeface="AvantGardeC" pitchFamily="82" charset="0"/>
              </a:rPr>
              <a:t>of the above-mentioned websites </a:t>
            </a:r>
            <a:r>
              <a:rPr lang="en-US" sz="1800" dirty="0" smtClean="0">
                <a:latin typeface="AvantGardeC" pitchFamily="82" charset="0"/>
              </a:rPr>
              <a:t>links to available vacancies are published in </a:t>
            </a:r>
            <a:r>
              <a:rPr lang="en-US" sz="1800" dirty="0">
                <a:latin typeface="AvantGardeC" pitchFamily="82" charset="0"/>
              </a:rPr>
              <a:t>the community "I want to work" on the page in social network "</a:t>
            </a:r>
            <a:r>
              <a:rPr lang="en-US" sz="1800" dirty="0" err="1">
                <a:latin typeface="AvantGardeC" pitchFamily="82" charset="0"/>
              </a:rPr>
              <a:t>VKontakte</a:t>
            </a:r>
            <a:r>
              <a:rPr lang="en-US" sz="1800" dirty="0" smtClean="0">
                <a:latin typeface="AvantGardeC" pitchFamily="82" charset="0"/>
              </a:rPr>
              <a:t>“.</a:t>
            </a:r>
            <a:endParaRPr lang="ru-RU" sz="1800" dirty="0">
              <a:latin typeface="AvantGardeC" pitchFamily="82" charset="0"/>
            </a:endParaRPr>
          </a:p>
          <a:p>
            <a:pPr>
              <a:buNone/>
            </a:pPr>
            <a:endParaRPr lang="ru-RU" sz="1800" dirty="0" smtClean="0">
              <a:latin typeface="AvantGardeC" pitchFamily="82" charset="0"/>
            </a:endParaRPr>
          </a:p>
          <a:p>
            <a:pPr marL="0" indent="0" algn="just">
              <a:spcBef>
                <a:spcPts val="0"/>
              </a:spcBef>
              <a:buNone/>
            </a:pPr>
            <a:endParaRPr lang="ru-RU" sz="1800" dirty="0">
              <a:latin typeface="AvantGardeC" pitchFamily="82" charset="0"/>
              <a:ea typeface="Arial Unicode MS" panose="020B0604020202020204" pitchFamily="34" charset="-128"/>
              <a:cs typeface="Arial Unicode MS" panose="020B0604020202020204" pitchFamily="34" charset="-12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3563888" cy="1017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Заголовок 3"/>
          <p:cNvSpPr>
            <a:spLocks noGrp="1"/>
          </p:cNvSpPr>
          <p:nvPr>
            <p:ph type="title"/>
          </p:nvPr>
        </p:nvSpPr>
        <p:spPr>
          <a:xfrm>
            <a:off x="3707904" y="413792"/>
            <a:ext cx="5256584" cy="566936"/>
          </a:xfrm>
        </p:spPr>
        <p:txBody>
          <a:bodyPr>
            <a:noAutofit/>
          </a:bodyPr>
          <a:lstStyle/>
          <a:p>
            <a:r>
              <a:rPr lang="en-US" sz="2400" b="1" dirty="0">
                <a:solidFill>
                  <a:srgbClr val="C00000"/>
                </a:solidFill>
                <a:effectLst>
                  <a:outerShdw blurRad="38100" dist="38100" dir="2700000" algn="tl">
                    <a:srgbClr val="000000">
                      <a:alpha val="43137"/>
                    </a:srgbClr>
                  </a:outerShdw>
                </a:effectLst>
                <a:latin typeface="AvantGardeC" pitchFamily="82" charset="0"/>
              </a:rPr>
              <a:t>Activities performed by university aimed to solve </a:t>
            </a:r>
            <a:r>
              <a:rPr lang="en-US" sz="2400" b="1" dirty="0" smtClean="0">
                <a:solidFill>
                  <a:srgbClr val="C00000"/>
                </a:solidFill>
                <a:effectLst>
                  <a:outerShdw blurRad="38100" dist="38100" dir="2700000" algn="tl">
                    <a:srgbClr val="000000">
                      <a:alpha val="43137"/>
                    </a:srgbClr>
                  </a:outerShdw>
                </a:effectLst>
                <a:latin typeface="AvantGardeC" pitchFamily="82" charset="0"/>
              </a:rPr>
              <a:t>employment </a:t>
            </a:r>
            <a:r>
              <a:rPr lang="en-US" sz="2400" b="1" dirty="0">
                <a:solidFill>
                  <a:srgbClr val="C00000"/>
                </a:solidFill>
                <a:effectLst>
                  <a:outerShdw blurRad="38100" dist="38100" dir="2700000" algn="tl">
                    <a:srgbClr val="000000">
                      <a:alpha val="43137"/>
                    </a:srgbClr>
                  </a:outerShdw>
                </a:effectLst>
                <a:latin typeface="AvantGardeC" pitchFamily="82" charset="0"/>
              </a:rPr>
              <a:t>problems</a:t>
            </a:r>
            <a:r>
              <a:rPr lang="en-US" sz="2400" b="1" dirty="0" smtClean="0">
                <a:solidFill>
                  <a:srgbClr val="C00000"/>
                </a:solidFill>
                <a:effectLst>
                  <a:outerShdw blurRad="38100" dist="38100" dir="2700000" algn="tl">
                    <a:srgbClr val="000000">
                      <a:alpha val="43137"/>
                    </a:srgbClr>
                  </a:outerShdw>
                </a:effectLst>
                <a:latin typeface="AvantGardeC" pitchFamily="82" charset="0"/>
              </a:rPr>
              <a:t>:</a:t>
            </a:r>
            <a:endParaRPr lang="ru-RU" sz="2400" b="1" dirty="0">
              <a:solidFill>
                <a:srgbClr val="C00000"/>
              </a:solidFill>
              <a:effectLst>
                <a:outerShdw blurRad="38100" dist="38100" dir="2700000" algn="tl">
                  <a:srgbClr val="000000">
                    <a:alpha val="43137"/>
                  </a:srgbClr>
                </a:outerShdw>
              </a:effectLst>
              <a:latin typeface="AvantGardeC" pitchFamily="82" charset="0"/>
            </a:endParaRPr>
          </a:p>
        </p:txBody>
      </p:sp>
      <p:cxnSp>
        <p:nvCxnSpPr>
          <p:cNvPr id="9" name="Прямая соединительная линия 8"/>
          <p:cNvCxnSpPr/>
          <p:nvPr/>
        </p:nvCxnSpPr>
        <p:spPr>
          <a:xfrm flipV="1">
            <a:off x="323528" y="6575040"/>
            <a:ext cx="8568952" cy="22312"/>
          </a:xfrm>
          <a:prstGeom prst="line">
            <a:avLst/>
          </a:prstGeom>
        </p:spPr>
        <p:style>
          <a:lnRef idx="3">
            <a:schemeClr val="accent1"/>
          </a:lnRef>
          <a:fillRef idx="0">
            <a:schemeClr val="accent1"/>
          </a:fillRef>
          <a:effectRef idx="2">
            <a:schemeClr val="accent1"/>
          </a:effectRef>
          <a:fontRef idx="minor">
            <a:schemeClr val="tx1"/>
          </a:fontRef>
        </p:style>
      </p:cxnSp>
      <p:sp>
        <p:nvSpPr>
          <p:cNvPr id="10" name="Заголовок 3"/>
          <p:cNvSpPr txBox="1">
            <a:spLocks/>
          </p:cNvSpPr>
          <p:nvPr/>
        </p:nvSpPr>
        <p:spPr>
          <a:xfrm flipH="1">
            <a:off x="7020272" y="6021288"/>
            <a:ext cx="1944216"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dirty="0" smtClean="0">
                <a:solidFill>
                  <a:srgbClr val="002060"/>
                </a:solidFill>
                <a:latin typeface="Impact" pitchFamily="34" charset="0"/>
                <a:ea typeface="Arial Unicode MS" panose="020B0604020202020204" pitchFamily="34" charset="-128"/>
                <a:cs typeface="Arial Unicode MS" panose="020B0604020202020204" pitchFamily="34" charset="-128"/>
              </a:rPr>
              <a:t>www.keu.kz</a:t>
            </a:r>
            <a:endParaRPr lang="ru-RU" sz="1600" dirty="0">
              <a:solidFill>
                <a:srgbClr val="002060"/>
              </a:solidFill>
              <a:latin typeface="Impact" pitchFamily="34" charset="0"/>
              <a:ea typeface="Arial Unicode MS" panose="020B0604020202020204" pitchFamily="34" charset="-128"/>
              <a:cs typeface="Arial Unicode MS" panose="020B0604020202020204" pitchFamily="34" charset="-128"/>
            </a:endParaRPr>
          </a:p>
        </p:txBody>
      </p:sp>
      <p:pic>
        <p:nvPicPr>
          <p:cNvPr id="11" name="Рисунок 10" descr="эмблема КЭУ 50 лет каз png.png"/>
          <p:cNvPicPr>
            <a:picLocks noChangeAspect="1"/>
          </p:cNvPicPr>
          <p:nvPr/>
        </p:nvPicPr>
        <p:blipFill>
          <a:blip r:embed="rId3" cstate="print"/>
          <a:stretch>
            <a:fillRect/>
          </a:stretch>
        </p:blipFill>
        <p:spPr>
          <a:xfrm>
            <a:off x="251520" y="6021288"/>
            <a:ext cx="959964" cy="476672"/>
          </a:xfrm>
          <a:prstGeom prst="rect">
            <a:avLst/>
          </a:prstGeom>
        </p:spPr>
      </p:pic>
      <p:pic>
        <p:nvPicPr>
          <p:cNvPr id="10241" name="Picture 1"/>
          <p:cNvPicPr>
            <a:picLocks noChangeAspect="1" noChangeArrowheads="1"/>
          </p:cNvPicPr>
          <p:nvPr/>
        </p:nvPicPr>
        <p:blipFill>
          <a:blip r:embed="rId4" cstate="print"/>
          <a:srcRect/>
          <a:stretch>
            <a:fillRect/>
          </a:stretch>
        </p:blipFill>
        <p:spPr bwMode="auto">
          <a:xfrm>
            <a:off x="1475656" y="4077072"/>
            <a:ext cx="5715000" cy="2088232"/>
          </a:xfrm>
          <a:prstGeom prst="rect">
            <a:avLst/>
          </a:prstGeom>
          <a:noFill/>
          <a:ln w="9525">
            <a:noFill/>
            <a:miter lim="800000"/>
            <a:headEnd/>
            <a:tailEnd/>
          </a:ln>
        </p:spPr>
      </p:pic>
    </p:spTree>
    <p:extLst>
      <p:ext uri="{BB962C8B-B14F-4D97-AF65-F5344CB8AC3E}">
        <p14:creationId xmlns:p14="http://schemas.microsoft.com/office/powerpoint/2010/main" val="286764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885" y="3707883"/>
            <a:ext cx="2314947" cy="2314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3717032"/>
            <a:ext cx="1971022"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3707883"/>
            <a:ext cx="2314947" cy="2314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Объект 4"/>
          <p:cNvSpPr>
            <a:spLocks noGrp="1"/>
          </p:cNvSpPr>
          <p:nvPr>
            <p:ph idx="1"/>
          </p:nvPr>
        </p:nvSpPr>
        <p:spPr>
          <a:xfrm>
            <a:off x="107504" y="1379910"/>
            <a:ext cx="8712968" cy="2327974"/>
          </a:xfrm>
        </p:spPr>
        <p:txBody>
          <a:bodyPr>
            <a:noAutofit/>
          </a:bodyPr>
          <a:lstStyle/>
          <a:p>
            <a:pPr marL="0" indent="363538" algn="just">
              <a:buNone/>
            </a:pPr>
            <a:endParaRPr lang="en-US" sz="1800" dirty="0" smtClean="0">
              <a:latin typeface="AvantGardeC" pitchFamily="82" charset="0"/>
            </a:endParaRPr>
          </a:p>
          <a:p>
            <a:pPr marL="0" indent="363538" algn="just">
              <a:buNone/>
            </a:pPr>
            <a:r>
              <a:rPr lang="ru-RU" sz="1800" dirty="0" smtClean="0">
                <a:latin typeface="AvantGardeC" pitchFamily="82" charset="0"/>
              </a:rPr>
              <a:t>4. </a:t>
            </a:r>
            <a:r>
              <a:rPr lang="en-US" sz="1800" dirty="0" smtClean="0">
                <a:latin typeface="AvantGardeC" pitchFamily="82" charset="0"/>
              </a:rPr>
              <a:t>Every </a:t>
            </a:r>
            <a:r>
              <a:rPr lang="en-US" sz="1800" dirty="0">
                <a:latin typeface="AvantGardeC" pitchFamily="82" charset="0"/>
              </a:rPr>
              <a:t>year in </a:t>
            </a:r>
            <a:r>
              <a:rPr lang="en-US" sz="1800" dirty="0" smtClean="0">
                <a:latin typeface="AvantGardeC" pitchFamily="82" charset="0"/>
              </a:rPr>
              <a:t>the </a:t>
            </a:r>
            <a:r>
              <a:rPr lang="en-US" sz="1800" dirty="0">
                <a:latin typeface="AvantGardeC" pitchFamily="82" charset="0"/>
              </a:rPr>
              <a:t>November </a:t>
            </a:r>
            <a:r>
              <a:rPr lang="en-US" sz="1800" dirty="0" smtClean="0">
                <a:latin typeface="AvantGardeC" pitchFamily="82" charset="0"/>
              </a:rPr>
              <a:t>the "</a:t>
            </a:r>
            <a:r>
              <a:rPr lang="en-US" sz="1800" dirty="0">
                <a:latin typeface="AvantGardeC" pitchFamily="82" charset="0"/>
              </a:rPr>
              <a:t>Career </a:t>
            </a:r>
            <a:r>
              <a:rPr lang="en-US" sz="1800" dirty="0" smtClean="0">
                <a:latin typeface="AvantGardeC" pitchFamily="82" charset="0"/>
              </a:rPr>
              <a:t>Day”, where employers of Karaganda region are invited, is held and organized by the university for graduates. </a:t>
            </a:r>
            <a:r>
              <a:rPr lang="en-US" sz="1800" dirty="0">
                <a:latin typeface="AvantGardeC" pitchFamily="82" charset="0"/>
              </a:rPr>
              <a:t>The main purpose of </a:t>
            </a:r>
            <a:r>
              <a:rPr lang="en-US" sz="1800" dirty="0" smtClean="0">
                <a:latin typeface="AvantGardeC" pitchFamily="82" charset="0"/>
              </a:rPr>
              <a:t>"Career </a:t>
            </a:r>
            <a:r>
              <a:rPr lang="en-US" sz="1800" dirty="0">
                <a:latin typeface="AvantGardeC" pitchFamily="82" charset="0"/>
              </a:rPr>
              <a:t>Day" </a:t>
            </a:r>
            <a:r>
              <a:rPr lang="en-US" sz="1800" dirty="0" smtClean="0">
                <a:latin typeface="AvantGardeC" pitchFamily="82" charset="0"/>
              </a:rPr>
              <a:t>– is to </a:t>
            </a:r>
            <a:r>
              <a:rPr lang="en-US" sz="1800" dirty="0">
                <a:latin typeface="AvantGardeC" pitchFamily="82" charset="0"/>
              </a:rPr>
              <a:t>assist in the temporary and permanent employment of students and graduates of the university, as well as the promotion of employers in the selection of promising young professionals. All employers are </a:t>
            </a:r>
            <a:r>
              <a:rPr lang="en-US" sz="1800" dirty="0" smtClean="0">
                <a:latin typeface="AvantGardeC" pitchFamily="82" charset="0"/>
              </a:rPr>
              <a:t>receiving CD disc </a:t>
            </a:r>
            <a:r>
              <a:rPr lang="en-US" sz="1800" dirty="0">
                <a:latin typeface="AvantGardeC" pitchFamily="82" charset="0"/>
              </a:rPr>
              <a:t>which contain electronic resume KEUK graduates.</a:t>
            </a:r>
            <a:endParaRPr lang="ru-RU" sz="1800" dirty="0" smtClean="0">
              <a:latin typeface="AvantGardeC" pitchFamily="82" charset="0"/>
            </a:endParaRPr>
          </a:p>
          <a:p>
            <a:pPr marL="0" indent="363538" algn="just">
              <a:buNone/>
            </a:pPr>
            <a:r>
              <a:rPr lang="en-US" sz="1800" dirty="0" smtClean="0">
                <a:latin typeface="AvantGardeC" pitchFamily="82" charset="0"/>
              </a:rPr>
              <a:t>On the </a:t>
            </a:r>
            <a:r>
              <a:rPr lang="ru-RU" sz="1800" dirty="0" smtClean="0">
                <a:latin typeface="AvantGardeC" pitchFamily="82" charset="0"/>
              </a:rPr>
              <a:t>16 </a:t>
            </a:r>
            <a:r>
              <a:rPr lang="en-US" sz="1800" dirty="0" smtClean="0">
                <a:latin typeface="AvantGardeC" pitchFamily="82" charset="0"/>
              </a:rPr>
              <a:t>of November of 2015 on the “Career Day” 96 organizations were invited. An interview with students and business representatives regarding employment issues was held in the framework of “Career Day”.</a:t>
            </a:r>
          </a:p>
          <a:p>
            <a:pPr marL="0" indent="363538" algn="just">
              <a:buNone/>
            </a:pPr>
            <a:r>
              <a:rPr lang="en-US" sz="1800" dirty="0" smtClean="0">
                <a:latin typeface="AvantGardeC" pitchFamily="82" charset="0"/>
              </a:rPr>
              <a:t>.</a:t>
            </a:r>
            <a:endParaRPr lang="ru-RU" sz="1800" dirty="0" smtClean="0">
              <a:latin typeface="AvantGardeC" pitchFamily="82" charset="0"/>
            </a:endParaRPr>
          </a:p>
          <a:p>
            <a:pPr marL="0" indent="0" algn="just">
              <a:spcBef>
                <a:spcPts val="0"/>
              </a:spcBef>
              <a:buNone/>
            </a:pPr>
            <a:endParaRPr lang="ru-RU" sz="1800" dirty="0">
              <a:latin typeface="AvantGardeC" pitchFamily="82" charset="0"/>
              <a:ea typeface="Arial Unicode MS" panose="020B0604020202020204" pitchFamily="34" charset="-128"/>
              <a:cs typeface="Arial Unicode MS" panose="020B0604020202020204" pitchFamily="34" charset="-128"/>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3563888" cy="1017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Заголовок 3"/>
          <p:cNvSpPr>
            <a:spLocks noGrp="1"/>
          </p:cNvSpPr>
          <p:nvPr>
            <p:ph type="title"/>
          </p:nvPr>
        </p:nvSpPr>
        <p:spPr>
          <a:xfrm>
            <a:off x="3707904" y="413792"/>
            <a:ext cx="5256584" cy="566936"/>
          </a:xfrm>
        </p:spPr>
        <p:txBody>
          <a:bodyPr>
            <a:noAutofit/>
          </a:bodyPr>
          <a:lstStyle/>
          <a:p>
            <a:r>
              <a:rPr lang="en-US" sz="2400" b="1" dirty="0">
                <a:solidFill>
                  <a:srgbClr val="C00000"/>
                </a:solidFill>
                <a:effectLst>
                  <a:outerShdw blurRad="38100" dist="38100" dir="2700000" algn="tl">
                    <a:srgbClr val="000000">
                      <a:alpha val="43137"/>
                    </a:srgbClr>
                  </a:outerShdw>
                </a:effectLst>
                <a:latin typeface="AvantGardeC" pitchFamily="82" charset="0"/>
              </a:rPr>
              <a:t>Activities performed by university aimed to solve </a:t>
            </a:r>
            <a:r>
              <a:rPr lang="en-US" sz="2400" b="1" dirty="0" smtClean="0">
                <a:solidFill>
                  <a:srgbClr val="C00000"/>
                </a:solidFill>
                <a:effectLst>
                  <a:outerShdw blurRad="38100" dist="38100" dir="2700000" algn="tl">
                    <a:srgbClr val="000000">
                      <a:alpha val="43137"/>
                    </a:srgbClr>
                  </a:outerShdw>
                </a:effectLst>
                <a:latin typeface="AvantGardeC" pitchFamily="82" charset="0"/>
              </a:rPr>
              <a:t>employment </a:t>
            </a:r>
            <a:r>
              <a:rPr lang="en-US" sz="2400" b="1" dirty="0">
                <a:solidFill>
                  <a:srgbClr val="C00000"/>
                </a:solidFill>
                <a:effectLst>
                  <a:outerShdw blurRad="38100" dist="38100" dir="2700000" algn="tl">
                    <a:srgbClr val="000000">
                      <a:alpha val="43137"/>
                    </a:srgbClr>
                  </a:outerShdw>
                </a:effectLst>
                <a:latin typeface="AvantGardeC" pitchFamily="82" charset="0"/>
              </a:rPr>
              <a:t>problems:</a:t>
            </a:r>
            <a:endParaRPr lang="ru-RU" sz="2400" b="1" dirty="0">
              <a:solidFill>
                <a:srgbClr val="C00000"/>
              </a:solidFill>
              <a:effectLst>
                <a:outerShdw blurRad="38100" dist="38100" dir="2700000" algn="tl">
                  <a:srgbClr val="000000">
                    <a:alpha val="43137"/>
                  </a:srgbClr>
                </a:outerShdw>
              </a:effectLst>
              <a:latin typeface="AvantGardeC" pitchFamily="82" charset="0"/>
            </a:endParaRPr>
          </a:p>
        </p:txBody>
      </p:sp>
      <p:cxnSp>
        <p:nvCxnSpPr>
          <p:cNvPr id="10" name="Прямая соединительная линия 9"/>
          <p:cNvCxnSpPr/>
          <p:nvPr/>
        </p:nvCxnSpPr>
        <p:spPr>
          <a:xfrm flipV="1">
            <a:off x="323528" y="6575040"/>
            <a:ext cx="8568952" cy="22312"/>
          </a:xfrm>
          <a:prstGeom prst="line">
            <a:avLst/>
          </a:prstGeom>
        </p:spPr>
        <p:style>
          <a:lnRef idx="3">
            <a:schemeClr val="accent1"/>
          </a:lnRef>
          <a:fillRef idx="0">
            <a:schemeClr val="accent1"/>
          </a:fillRef>
          <a:effectRef idx="2">
            <a:schemeClr val="accent1"/>
          </a:effectRef>
          <a:fontRef idx="minor">
            <a:schemeClr val="tx1"/>
          </a:fontRef>
        </p:style>
      </p:cxnSp>
      <p:sp>
        <p:nvSpPr>
          <p:cNvPr id="12" name="Заголовок 3"/>
          <p:cNvSpPr txBox="1">
            <a:spLocks/>
          </p:cNvSpPr>
          <p:nvPr/>
        </p:nvSpPr>
        <p:spPr>
          <a:xfrm flipH="1">
            <a:off x="7020272" y="6021288"/>
            <a:ext cx="1944216"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dirty="0" smtClean="0">
                <a:solidFill>
                  <a:srgbClr val="002060"/>
                </a:solidFill>
                <a:latin typeface="Impact" pitchFamily="34" charset="0"/>
                <a:ea typeface="Arial Unicode MS" panose="020B0604020202020204" pitchFamily="34" charset="-128"/>
                <a:cs typeface="Arial Unicode MS" panose="020B0604020202020204" pitchFamily="34" charset="-128"/>
              </a:rPr>
              <a:t>www.keu.kz</a:t>
            </a:r>
            <a:endParaRPr lang="ru-RU" sz="1600" dirty="0">
              <a:solidFill>
                <a:srgbClr val="002060"/>
              </a:solidFill>
              <a:latin typeface="Impact" pitchFamily="34" charset="0"/>
              <a:ea typeface="Arial Unicode MS" panose="020B0604020202020204" pitchFamily="34" charset="-128"/>
              <a:cs typeface="Arial Unicode MS" panose="020B0604020202020204" pitchFamily="34" charset="-128"/>
            </a:endParaRPr>
          </a:p>
        </p:txBody>
      </p:sp>
      <p:pic>
        <p:nvPicPr>
          <p:cNvPr id="13" name="Рисунок 12" descr="эмблема КЭУ 50 лет каз png.png"/>
          <p:cNvPicPr>
            <a:picLocks noChangeAspect="1"/>
          </p:cNvPicPr>
          <p:nvPr/>
        </p:nvPicPr>
        <p:blipFill>
          <a:blip r:embed="rId5" cstate="print"/>
          <a:stretch>
            <a:fillRect/>
          </a:stretch>
        </p:blipFill>
        <p:spPr>
          <a:xfrm>
            <a:off x="251520" y="6021288"/>
            <a:ext cx="959964" cy="476672"/>
          </a:xfrm>
          <a:prstGeom prst="rect">
            <a:avLst/>
          </a:prstGeom>
        </p:spPr>
      </p:pic>
    </p:spTree>
    <p:extLst>
      <p:ext uri="{BB962C8B-B14F-4D97-AF65-F5344CB8AC3E}">
        <p14:creationId xmlns:p14="http://schemas.microsoft.com/office/powerpoint/2010/main" val="1521565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251520" y="1052736"/>
            <a:ext cx="6408712" cy="5112568"/>
          </a:xfrm>
        </p:spPr>
        <p:txBody>
          <a:bodyPr>
            <a:noAutofit/>
          </a:bodyPr>
          <a:lstStyle/>
          <a:p>
            <a:pPr marL="0" indent="363538" algn="just">
              <a:buNone/>
            </a:pPr>
            <a:endParaRPr lang="en-US" sz="1800" dirty="0" smtClean="0">
              <a:latin typeface="AvantGardeC" pitchFamily="82" charset="0"/>
            </a:endParaRPr>
          </a:p>
          <a:p>
            <a:pPr marL="0" indent="363538" algn="just">
              <a:buNone/>
            </a:pPr>
            <a:r>
              <a:rPr lang="ru-RU" sz="1800" dirty="0" smtClean="0">
                <a:latin typeface="AvantGardeC" pitchFamily="82" charset="0"/>
              </a:rPr>
              <a:t>5</a:t>
            </a:r>
            <a:r>
              <a:rPr lang="ru-RU" sz="1800" dirty="0">
                <a:latin typeface="AvantGardeC" pitchFamily="82" charset="0"/>
              </a:rPr>
              <a:t>. </a:t>
            </a:r>
            <a:r>
              <a:rPr lang="en-US" sz="1800" dirty="0" smtClean="0">
                <a:latin typeface="AvantGardeC" pitchFamily="82" charset="0"/>
              </a:rPr>
              <a:t>Much </a:t>
            </a:r>
            <a:r>
              <a:rPr lang="en-US" sz="1800" dirty="0">
                <a:latin typeface="AvantGardeC" pitchFamily="82" charset="0"/>
              </a:rPr>
              <a:t>attention is paid to </a:t>
            </a:r>
            <a:r>
              <a:rPr lang="en-US" sz="1800" dirty="0" smtClean="0">
                <a:latin typeface="AvantGardeC" pitchFamily="82" charset="0"/>
              </a:rPr>
              <a:t>the practice-based learning in the university. Particularly:</a:t>
            </a:r>
            <a:endParaRPr lang="ru-RU" sz="1800" dirty="0">
              <a:latin typeface="AvantGardeC" pitchFamily="82" charset="0"/>
            </a:endParaRPr>
          </a:p>
          <a:p>
            <a:pPr marL="0" indent="363538" algn="just"/>
            <a:r>
              <a:rPr lang="en-US" sz="1800" dirty="0" smtClean="0">
                <a:latin typeface="AvantGardeC" pitchFamily="82" charset="0"/>
              </a:rPr>
              <a:t>Annually </a:t>
            </a:r>
            <a:r>
              <a:rPr lang="en-US" sz="1800" dirty="0">
                <a:latin typeface="AvantGardeC" pitchFamily="82" charset="0"/>
              </a:rPr>
              <a:t>"Platinum </a:t>
            </a:r>
            <a:r>
              <a:rPr lang="en-US" sz="1800" dirty="0" smtClean="0">
                <a:latin typeface="AvantGardeC" pitchFamily="82" charset="0"/>
              </a:rPr>
              <a:t>lectures“ are held. That lectures read by heads </a:t>
            </a:r>
            <a:r>
              <a:rPr lang="en-US" sz="1800" dirty="0">
                <a:latin typeface="AvantGardeC" pitchFamily="82" charset="0"/>
              </a:rPr>
              <a:t>of government agencies and large organizations in the </a:t>
            </a:r>
            <a:r>
              <a:rPr lang="en-US" sz="1800" dirty="0" smtClean="0">
                <a:latin typeface="AvantGardeC" pitchFamily="82" charset="0"/>
              </a:rPr>
              <a:t>region and </a:t>
            </a:r>
            <a:r>
              <a:rPr lang="en-US" sz="1800" dirty="0">
                <a:latin typeface="AvantGardeC" pitchFamily="82" charset="0"/>
              </a:rPr>
              <a:t>leading experts to familiarize students and </a:t>
            </a:r>
            <a:r>
              <a:rPr lang="en-US" sz="1800" dirty="0" smtClean="0">
                <a:latin typeface="AvantGardeC" pitchFamily="82" charset="0"/>
              </a:rPr>
              <a:t>professors </a:t>
            </a:r>
            <a:r>
              <a:rPr lang="en-US" sz="1800" dirty="0">
                <a:latin typeface="AvantGardeC" pitchFamily="82" charset="0"/>
              </a:rPr>
              <a:t>with the achievements, problems and prospects of a particular industry, to encourage students to achieve professional career growth and development on the example of personal and professional qualities and competence of lecturers;</a:t>
            </a:r>
            <a:endParaRPr lang="ru-RU" sz="1800" dirty="0">
              <a:latin typeface="AvantGardeC" pitchFamily="82" charset="0"/>
            </a:endParaRPr>
          </a:p>
          <a:p>
            <a:pPr marL="0" indent="363538" algn="just"/>
            <a:r>
              <a:rPr lang="en-US" sz="1800" dirty="0" smtClean="0">
                <a:latin typeface="AvantGardeC" pitchFamily="82" charset="0"/>
              </a:rPr>
              <a:t>Practical </a:t>
            </a:r>
            <a:r>
              <a:rPr lang="en-US" sz="1800" dirty="0">
                <a:latin typeface="AvantGardeC" pitchFamily="82" charset="0"/>
              </a:rPr>
              <a:t>work experience - the most important stage of learning, which allows students to move from theoretical knowledge to practice. Illustrative examples help to better assimilation </a:t>
            </a:r>
            <a:r>
              <a:rPr lang="en-US" sz="1800" dirty="0" smtClean="0">
                <a:latin typeface="AvantGardeC" pitchFamily="82" charset="0"/>
              </a:rPr>
              <a:t>of the theory by students, have positive </a:t>
            </a:r>
            <a:r>
              <a:rPr lang="en-US" sz="1800" dirty="0">
                <a:latin typeface="AvantGardeC" pitchFamily="82" charset="0"/>
              </a:rPr>
              <a:t>effect on student performance and attitudes about their future profession.</a:t>
            </a:r>
            <a:endParaRPr lang="ru-RU" sz="1800" dirty="0">
              <a:latin typeface="AvantGardeC" pitchFamily="82" charset="0"/>
            </a:endParaRPr>
          </a:p>
          <a:p>
            <a:pPr marL="0" indent="363538" algn="just"/>
            <a:r>
              <a:rPr lang="en-US" sz="1800" dirty="0" smtClean="0">
                <a:latin typeface="AvantGardeC" pitchFamily="82" charset="0"/>
              </a:rPr>
              <a:t>Thesis themes are commissioned </a:t>
            </a:r>
            <a:r>
              <a:rPr lang="en-US" sz="1800" dirty="0">
                <a:latin typeface="AvantGardeC" pitchFamily="82" charset="0"/>
              </a:rPr>
              <a:t>by </a:t>
            </a:r>
            <a:r>
              <a:rPr lang="en-US" sz="1800" dirty="0" smtClean="0">
                <a:latin typeface="AvantGardeC" pitchFamily="82" charset="0"/>
              </a:rPr>
              <a:t>the enterprises interest, </a:t>
            </a:r>
            <a:r>
              <a:rPr lang="en-US" sz="1800" dirty="0">
                <a:latin typeface="AvantGardeC" pitchFamily="82" charset="0"/>
              </a:rPr>
              <a:t>employers are invited to attend the National </a:t>
            </a:r>
            <a:r>
              <a:rPr lang="en-US" sz="1800" dirty="0" smtClean="0">
                <a:latin typeface="AvantGardeC" pitchFamily="82" charset="0"/>
              </a:rPr>
              <a:t>Certification </a:t>
            </a:r>
            <a:r>
              <a:rPr lang="en-US" sz="1800" dirty="0">
                <a:latin typeface="AvantGardeC" pitchFamily="82" charset="0"/>
              </a:rPr>
              <a:t>Commission and conduct training sessions for joint </a:t>
            </a:r>
            <a:r>
              <a:rPr lang="en-US" sz="1800" dirty="0" smtClean="0">
                <a:latin typeface="AvantGardeC" pitchFamily="82" charset="0"/>
              </a:rPr>
              <a:t>discussions </a:t>
            </a:r>
            <a:r>
              <a:rPr lang="en-US" sz="1800" dirty="0">
                <a:latin typeface="AvantGardeC" pitchFamily="82" charset="0"/>
              </a:rPr>
              <a:t>and coordination of </a:t>
            </a:r>
            <a:r>
              <a:rPr lang="en-US" sz="1800" dirty="0" smtClean="0">
                <a:latin typeface="AvantGardeC" pitchFamily="82" charset="0"/>
              </a:rPr>
              <a:t>the curriculum, </a:t>
            </a:r>
            <a:r>
              <a:rPr lang="en-US" sz="1800" dirty="0">
                <a:latin typeface="AvantGardeC" pitchFamily="82" charset="0"/>
              </a:rPr>
              <a:t>their opinion is taken into account in compiling the catalog of elective subjects, reviewing job training programs.</a:t>
            </a:r>
            <a:endParaRPr lang="ru-RU" sz="1800" dirty="0">
              <a:latin typeface="AvantGardeC" pitchFamily="82" charset="0"/>
            </a:endParaRPr>
          </a:p>
          <a:p>
            <a:endParaRPr lang="ru-RU" sz="1800" dirty="0">
              <a:latin typeface="AvantGardeC" pitchFamily="82" charset="0"/>
            </a:endParaRPr>
          </a:p>
          <a:p>
            <a:pPr marL="0" indent="0" algn="just">
              <a:spcBef>
                <a:spcPts val="0"/>
              </a:spcBef>
              <a:buNone/>
            </a:pPr>
            <a:endParaRPr lang="ru-RU" sz="1800" dirty="0">
              <a:latin typeface="AvantGardeC" pitchFamily="82" charset="0"/>
              <a:ea typeface="Arial Unicode MS" panose="020B0604020202020204" pitchFamily="34" charset="-128"/>
              <a:cs typeface="Arial Unicode MS" panose="020B0604020202020204" pitchFamily="34" charset="-12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3563888" cy="1017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Заголовок 3"/>
          <p:cNvSpPr>
            <a:spLocks noGrp="1"/>
          </p:cNvSpPr>
          <p:nvPr>
            <p:ph type="title"/>
          </p:nvPr>
        </p:nvSpPr>
        <p:spPr>
          <a:xfrm>
            <a:off x="3707904" y="413792"/>
            <a:ext cx="5256584" cy="566936"/>
          </a:xfrm>
        </p:spPr>
        <p:txBody>
          <a:bodyPr>
            <a:noAutofit/>
          </a:bodyPr>
          <a:lstStyle/>
          <a:p>
            <a:r>
              <a:rPr lang="en-US" sz="2400" b="1" dirty="0">
                <a:solidFill>
                  <a:srgbClr val="C00000"/>
                </a:solidFill>
                <a:effectLst>
                  <a:outerShdw blurRad="38100" dist="38100" dir="2700000" algn="tl">
                    <a:srgbClr val="000000">
                      <a:alpha val="43137"/>
                    </a:srgbClr>
                  </a:outerShdw>
                </a:effectLst>
                <a:latin typeface="AvantGardeC" pitchFamily="82" charset="0"/>
              </a:rPr>
              <a:t>Activities performed by university aimed to solve </a:t>
            </a:r>
            <a:r>
              <a:rPr lang="en-US" sz="2400" b="1" dirty="0" smtClean="0">
                <a:solidFill>
                  <a:srgbClr val="C00000"/>
                </a:solidFill>
                <a:effectLst>
                  <a:outerShdw blurRad="38100" dist="38100" dir="2700000" algn="tl">
                    <a:srgbClr val="000000">
                      <a:alpha val="43137"/>
                    </a:srgbClr>
                  </a:outerShdw>
                </a:effectLst>
                <a:latin typeface="AvantGardeC" pitchFamily="82" charset="0"/>
              </a:rPr>
              <a:t>employment </a:t>
            </a:r>
            <a:r>
              <a:rPr lang="en-US" sz="2400" b="1" dirty="0">
                <a:solidFill>
                  <a:srgbClr val="C00000"/>
                </a:solidFill>
                <a:effectLst>
                  <a:outerShdw blurRad="38100" dist="38100" dir="2700000" algn="tl">
                    <a:srgbClr val="000000">
                      <a:alpha val="43137"/>
                    </a:srgbClr>
                  </a:outerShdw>
                </a:effectLst>
                <a:latin typeface="AvantGardeC" pitchFamily="82" charset="0"/>
              </a:rPr>
              <a:t>problems</a:t>
            </a:r>
            <a:r>
              <a:rPr lang="en-US" sz="2400" b="1" dirty="0" smtClean="0">
                <a:solidFill>
                  <a:srgbClr val="C00000"/>
                </a:solidFill>
                <a:effectLst>
                  <a:outerShdw blurRad="38100" dist="38100" dir="2700000" algn="tl">
                    <a:srgbClr val="000000">
                      <a:alpha val="43137"/>
                    </a:srgbClr>
                  </a:outerShdw>
                </a:effectLst>
                <a:latin typeface="AvantGardeC" pitchFamily="82" charset="0"/>
              </a:rPr>
              <a:t>:</a:t>
            </a:r>
            <a:endParaRPr lang="ru-RU" sz="2400" b="1" dirty="0">
              <a:solidFill>
                <a:srgbClr val="C00000"/>
              </a:solidFill>
              <a:effectLst>
                <a:outerShdw blurRad="38100" dist="38100" dir="2700000" algn="tl">
                  <a:srgbClr val="000000">
                    <a:alpha val="43137"/>
                  </a:srgbClr>
                </a:outerShdw>
              </a:effectLst>
              <a:latin typeface="AvantGardeC" pitchFamily="82" charset="0"/>
            </a:endParaRPr>
          </a:p>
        </p:txBody>
      </p:sp>
      <p:cxnSp>
        <p:nvCxnSpPr>
          <p:cNvPr id="9" name="Прямая соединительная линия 8"/>
          <p:cNvCxnSpPr/>
          <p:nvPr/>
        </p:nvCxnSpPr>
        <p:spPr>
          <a:xfrm flipV="1">
            <a:off x="323528" y="6575040"/>
            <a:ext cx="8568952" cy="22312"/>
          </a:xfrm>
          <a:prstGeom prst="line">
            <a:avLst/>
          </a:prstGeom>
        </p:spPr>
        <p:style>
          <a:lnRef idx="3">
            <a:schemeClr val="accent1"/>
          </a:lnRef>
          <a:fillRef idx="0">
            <a:schemeClr val="accent1"/>
          </a:fillRef>
          <a:effectRef idx="2">
            <a:schemeClr val="accent1"/>
          </a:effectRef>
          <a:fontRef idx="minor">
            <a:schemeClr val="tx1"/>
          </a:fontRef>
        </p:style>
      </p:cxnSp>
      <p:sp>
        <p:nvSpPr>
          <p:cNvPr id="10" name="Заголовок 3"/>
          <p:cNvSpPr txBox="1">
            <a:spLocks/>
          </p:cNvSpPr>
          <p:nvPr/>
        </p:nvSpPr>
        <p:spPr>
          <a:xfrm flipH="1">
            <a:off x="7020272" y="6021288"/>
            <a:ext cx="1944216"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dirty="0" smtClean="0">
                <a:solidFill>
                  <a:srgbClr val="002060"/>
                </a:solidFill>
                <a:latin typeface="Impact" pitchFamily="34" charset="0"/>
                <a:ea typeface="Arial Unicode MS" panose="020B0604020202020204" pitchFamily="34" charset="-128"/>
                <a:cs typeface="Arial Unicode MS" panose="020B0604020202020204" pitchFamily="34" charset="-128"/>
              </a:rPr>
              <a:t>www.keu.kz</a:t>
            </a:r>
            <a:endParaRPr lang="ru-RU" sz="1600" dirty="0">
              <a:solidFill>
                <a:srgbClr val="002060"/>
              </a:solidFill>
              <a:latin typeface="Impact" pitchFamily="34" charset="0"/>
              <a:ea typeface="Arial Unicode MS" panose="020B0604020202020204" pitchFamily="34" charset="-128"/>
              <a:cs typeface="Arial Unicode MS" panose="020B0604020202020204" pitchFamily="34" charset="-128"/>
            </a:endParaRPr>
          </a:p>
        </p:txBody>
      </p:sp>
      <p:pic>
        <p:nvPicPr>
          <p:cNvPr id="11" name="Рисунок 10" descr="эмблема КЭУ 50 лет каз png.png"/>
          <p:cNvPicPr>
            <a:picLocks noChangeAspect="1"/>
          </p:cNvPicPr>
          <p:nvPr/>
        </p:nvPicPr>
        <p:blipFill>
          <a:blip r:embed="rId3" cstate="print"/>
          <a:stretch>
            <a:fillRect/>
          </a:stretch>
        </p:blipFill>
        <p:spPr>
          <a:xfrm>
            <a:off x="251520" y="6021288"/>
            <a:ext cx="959964" cy="476672"/>
          </a:xfrm>
          <a:prstGeom prst="rect">
            <a:avLst/>
          </a:prstGeom>
        </p:spPr>
      </p:pic>
      <p:pic>
        <p:nvPicPr>
          <p:cNvPr id="8198" name="Picture 6" descr="Картинки по запросу работа"/>
          <p:cNvPicPr>
            <a:picLocks noChangeAspect="1" noChangeArrowheads="1"/>
          </p:cNvPicPr>
          <p:nvPr/>
        </p:nvPicPr>
        <p:blipFill>
          <a:blip r:embed="rId4" cstate="print"/>
          <a:srcRect/>
          <a:stretch>
            <a:fillRect/>
          </a:stretch>
        </p:blipFill>
        <p:spPr bwMode="auto">
          <a:xfrm>
            <a:off x="6933066" y="3068960"/>
            <a:ext cx="2210934" cy="1770509"/>
          </a:xfrm>
          <a:prstGeom prst="rect">
            <a:avLst/>
          </a:prstGeom>
          <a:noFill/>
        </p:spPr>
      </p:pic>
    </p:spTree>
    <p:extLst>
      <p:ext uri="{BB962C8B-B14F-4D97-AF65-F5344CB8AC3E}">
        <p14:creationId xmlns:p14="http://schemas.microsoft.com/office/powerpoint/2010/main" val="224205581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1227</TotalTime>
  <Words>2131</Words>
  <Application>Microsoft Office PowerPoint</Application>
  <PresentationFormat>Экран (4:3)</PresentationFormat>
  <Paragraphs>137</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Презентация PowerPoint</vt:lpstr>
      <vt:lpstr>Employment in Kazakhstan</vt:lpstr>
      <vt:lpstr>Employment in Kazakhstan</vt:lpstr>
      <vt:lpstr>Graduates employment problems in Kazakhstan:</vt:lpstr>
      <vt:lpstr>Government programs</vt:lpstr>
      <vt:lpstr>Activities performed by university aimed to solve employment problems:</vt:lpstr>
      <vt:lpstr>Activities performed by university aimed to solve employment problems:</vt:lpstr>
      <vt:lpstr>Activities performed by university aimed to solve employment problems:</vt:lpstr>
      <vt:lpstr>Activities performed by university aimed to solve employment problems:</vt:lpstr>
      <vt:lpstr>Activities performed by university aimed to solve employment problems:</vt:lpstr>
      <vt:lpstr>Activities performed by university aimed to solve employment problems:</vt:lpstr>
      <vt:lpstr>“What methods do your organization use for the professional employee selection?”</vt:lpstr>
      <vt:lpstr>“What skills should have a university graduate to get a job in your organization?”</vt:lpstr>
      <vt:lpstr>“What kind of personal qualities a specialist should have?”</vt:lpstr>
      <vt:lpstr>“What kind of personal qualities a specialist should have?”</vt:lpstr>
      <vt:lpstr>Thank you for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Приемная ректора</dc:creator>
  <cp:lastModifiedBy>user</cp:lastModifiedBy>
  <cp:revision>87</cp:revision>
  <dcterms:created xsi:type="dcterms:W3CDTF">2015-11-18T03:28:27Z</dcterms:created>
  <dcterms:modified xsi:type="dcterms:W3CDTF">2015-11-21T03:46:32Z</dcterms:modified>
</cp:coreProperties>
</file>